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8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7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9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1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0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3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1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3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6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7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2454-038A-484C-AD63-9E74A498AED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694A-74AA-423B-9910-865DEB350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3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8077200" cy="5333999"/>
          </a:xfrm>
        </p:spPr>
        <p:txBody>
          <a:bodyPr>
            <a:normAutofit/>
          </a:bodyPr>
          <a:lstStyle/>
          <a:p>
            <a:r>
              <a:rPr lang="en-US" dirty="0"/>
              <a:t>KEGIATAN PENGADAAN BARANG/JASA</a:t>
            </a:r>
            <a:br>
              <a:rPr lang="en-US" dirty="0"/>
            </a:br>
            <a:r>
              <a:rPr lang="en-US" dirty="0"/>
              <a:t> MELALUI PENYEDIA BARANG/JASA</a:t>
            </a:r>
            <a:r>
              <a:rPr lang="id-ID" dirty="0"/>
              <a:t> UNTUK </a:t>
            </a:r>
            <a:r>
              <a:rPr lang="en-US" dirty="0"/>
              <a:t/>
            </a:r>
            <a:br>
              <a:rPr lang="en-US" dirty="0"/>
            </a:br>
            <a:r>
              <a:rPr lang="id-ID" dirty="0"/>
              <a:t>MENDUKUNG PELAKSANAAN SWAKELOLA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73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id-ID" dirty="0"/>
              <a:t>Setelah Penyedia Barang/Jasa ditetapkan sebagai pemenang maka Penyedia Barang/Jasa wajib menyerahkan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id-ID" dirty="0"/>
              <a:t>jaminan pelaksanaan sebesar 5% (lima perse</a:t>
            </a:r>
            <a:r>
              <a:rPr lang="en-US" dirty="0"/>
              <a:t>n</a:t>
            </a:r>
            <a:r>
              <a:rPr lang="id-ID" dirty="0"/>
              <a:t>) dari nilai kontrak kepada TPK</a:t>
            </a:r>
            <a:r>
              <a:rPr lang="en-US" dirty="0" smtClean="0"/>
              <a:t>;</a:t>
            </a:r>
            <a:r>
              <a:rPr lang="en-US" dirty="0"/>
              <a:t> </a:t>
            </a:r>
          </a:p>
          <a:p>
            <a:pPr lvl="0"/>
            <a:r>
              <a:rPr lang="en-US" dirty="0" err="1"/>
              <a:t>Hasil</a:t>
            </a:r>
            <a:r>
              <a:rPr lang="en-US" dirty="0"/>
              <a:t>  </a:t>
            </a:r>
            <a:r>
              <a:rPr lang="en-US" dirty="0" err="1"/>
              <a:t>negosiasi</a:t>
            </a:r>
            <a:r>
              <a:rPr lang="en-US" dirty="0"/>
              <a:t> 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 </a:t>
            </a:r>
            <a:r>
              <a:rPr lang="en-US" dirty="0" err="1"/>
              <a:t>Ketua</a:t>
            </a:r>
            <a:r>
              <a:rPr lang="en-US" dirty="0"/>
              <a:t> TPK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id-ID" dirty="0"/>
              <a:t>B</a:t>
            </a:r>
            <a:r>
              <a:rPr lang="en-US" dirty="0" err="1"/>
              <a:t>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ber</a:t>
            </a:r>
            <a:r>
              <a:rPr lang="id-ID" dirty="0"/>
              <a:t>isi </a:t>
            </a:r>
            <a:r>
              <a:rPr lang="en-US" dirty="0" err="1"/>
              <a:t>sekurang-kurangnya</a:t>
            </a:r>
            <a:r>
              <a:rPr lang="en-US" dirty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dibuatnya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kahar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sanksi</a:t>
            </a:r>
            <a:r>
              <a:rPr lang="id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7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Persiapan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Swakelola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di </a:t>
            </a:r>
            <a:r>
              <a:rPr lang="en-US" dirty="0" err="1"/>
              <a:t>Desa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id-ID" dirty="0"/>
              <a:t>B</a:t>
            </a:r>
            <a:r>
              <a:rPr lang="en-US" dirty="0" err="1"/>
              <a:t>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tukang</a:t>
            </a:r>
            <a:r>
              <a:rPr lang="en-US" dirty="0"/>
              <a:t> </a:t>
            </a:r>
            <a:r>
              <a:rPr lang="en-US" dirty="0" err="1"/>
              <a:t>batu</a:t>
            </a:r>
            <a:r>
              <a:rPr lang="en-US" dirty="0"/>
              <a:t>, </a:t>
            </a:r>
            <a:r>
              <a:rPr lang="en-US" dirty="0" err="1"/>
              <a:t>tukang</a:t>
            </a:r>
            <a:r>
              <a:rPr lang="en-US" dirty="0"/>
              <a:t> </a:t>
            </a:r>
            <a:r>
              <a:rPr lang="en-US" dirty="0" err="1"/>
              <a:t>kayu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sejenisnya</a:t>
            </a:r>
            <a:r>
              <a:rPr lang="id-ID" dirty="0"/>
              <a:t>.</a:t>
            </a:r>
            <a:endParaRPr lang="en-US" dirty="0"/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, 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,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pekerjaan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0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PERENCANAAN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TPK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Rencana</a:t>
            </a:r>
            <a:r>
              <a:rPr lang="en-US" dirty="0"/>
              <a:t>  </a:t>
            </a:r>
            <a:r>
              <a:rPr lang="en-US" dirty="0" err="1"/>
              <a:t>Anggaran</a:t>
            </a:r>
            <a:r>
              <a:rPr lang="en-US" dirty="0"/>
              <a:t>  </a:t>
            </a:r>
            <a:r>
              <a:rPr lang="en-US" dirty="0" err="1"/>
              <a:t>Biaya</a:t>
            </a:r>
            <a:r>
              <a:rPr lang="en-US" dirty="0"/>
              <a:t>  (RAB)  </a:t>
            </a:r>
            <a:r>
              <a:rPr lang="en-US" dirty="0" err="1"/>
              <a:t>berdasarkan</a:t>
            </a:r>
            <a:r>
              <a:rPr lang="en-US" dirty="0"/>
              <a:t>  data  </a:t>
            </a:r>
            <a:r>
              <a:rPr lang="en-US" dirty="0" err="1"/>
              <a:t>harga</a:t>
            </a:r>
            <a:r>
              <a:rPr lang="en-US" dirty="0"/>
              <a:t>  </a:t>
            </a:r>
            <a:r>
              <a:rPr lang="en-US" dirty="0" err="1"/>
              <a:t>pasar</a:t>
            </a:r>
            <a:r>
              <a:rPr lang="en-US" dirty="0"/>
              <a:t>  </a:t>
            </a:r>
            <a:r>
              <a:rPr lang="en-US" dirty="0" err="1"/>
              <a:t>setempat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id-ID" dirty="0"/>
              <a:t> berpedoman pada Standar Biaya Kabupaten dengan menggunakan biaya/harga yang terendah dengan mempertimbangkan harga/jasa pada lokasi setempat dan biaya lain sesuai ketentuan peraturan perundang-undangan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memperhitungkan</a:t>
            </a:r>
            <a:r>
              <a:rPr lang="en-US" dirty="0"/>
              <a:t>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dirty="0" err="1"/>
              <a:t>kirim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ongkos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diadakan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1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id-ID" dirty="0" smtClean="0"/>
              <a:t> dengan nilai sampai dengan Rp25.000.000,00 (dua puluh lima juta rupiah)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id-ID" dirty="0" smtClean="0"/>
              <a:t> sederhana/bestek</a:t>
            </a:r>
            <a:r>
              <a:rPr lang="en-US" dirty="0" smtClean="0"/>
              <a:t>;</a:t>
            </a:r>
          </a:p>
          <a:p>
            <a:pPr lvl="0"/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pekerjaan</a:t>
            </a:r>
            <a:r>
              <a:rPr lang="en-US" dirty="0" smtClean="0"/>
              <a:t>  </a:t>
            </a:r>
            <a:r>
              <a:rPr lang="en-US" dirty="0" err="1" smtClean="0"/>
              <a:t>konstruksi</a:t>
            </a:r>
            <a:r>
              <a:rPr lang="id-ID" dirty="0" smtClean="0"/>
              <a:t> dengan nilai  diatas  Rp25.000.000,00 (dua puluh lima juta rupiah) sampai dengan Rp200.000.000,00 (dua ratus juta rupiah)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 </a:t>
            </a:r>
            <a:r>
              <a:rPr lang="en-US" dirty="0" err="1" smtClean="0"/>
              <a:t>rencana</a:t>
            </a:r>
            <a:r>
              <a:rPr lang="en-US" dirty="0" smtClean="0"/>
              <a:t>  </a:t>
            </a:r>
            <a:r>
              <a:rPr lang="en-US" dirty="0" err="1" smtClean="0"/>
              <a:t>kerja</a:t>
            </a:r>
            <a:r>
              <a:rPr lang="id-ID" dirty="0" smtClean="0"/>
              <a:t> yang dibuat oleh penyedia jasa perorangan/badan hukum yang memiliki kapasitas dan keahlian teknis atau instansi terkait</a:t>
            </a:r>
            <a:r>
              <a:rPr lang="en-US" dirty="0" smtClean="0"/>
              <a:t>;</a:t>
            </a:r>
          </a:p>
          <a:p>
            <a:pPr lvl="0"/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pekerjaan</a:t>
            </a:r>
            <a:r>
              <a:rPr lang="en-US" dirty="0" smtClean="0"/>
              <a:t>  </a:t>
            </a:r>
            <a:r>
              <a:rPr lang="en-US" dirty="0" err="1" smtClean="0"/>
              <a:t>konstruksi</a:t>
            </a:r>
            <a:r>
              <a:rPr lang="id-ID" dirty="0" smtClean="0"/>
              <a:t> dengan nilai  diatas  Rp200.000.000,00 (dua ratus juta rupiah)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 </a:t>
            </a:r>
            <a:r>
              <a:rPr lang="en-US" dirty="0" err="1" smtClean="0"/>
              <a:t>rencana</a:t>
            </a:r>
            <a:r>
              <a:rPr lang="en-US" dirty="0" smtClean="0"/>
              <a:t>  </a:t>
            </a:r>
            <a:r>
              <a:rPr lang="en-US" dirty="0" err="1" smtClean="0"/>
              <a:t>kerja</a:t>
            </a:r>
            <a:r>
              <a:rPr lang="id-ID" dirty="0" smtClean="0"/>
              <a:t> yang dibuat oleh penyedia jasa perorangan/badan hukum yang memiliki kapasitas dan keahlian teknis dan harus mendapat pengesahan dari </a:t>
            </a:r>
            <a:r>
              <a:rPr lang="en-US" dirty="0" smtClean="0"/>
              <a:t>D</a:t>
            </a:r>
            <a:r>
              <a:rPr lang="id-ID" dirty="0" smtClean="0"/>
              <a:t>inas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(DPU)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S/D 50 JUTA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Rp50.000.000</a:t>
            </a:r>
            <a:r>
              <a:rPr lang="id-ID" dirty="0"/>
              <a:t>,00</a:t>
            </a:r>
            <a:r>
              <a:rPr lang="en-US" dirty="0"/>
              <a:t> (lima </a:t>
            </a:r>
            <a:r>
              <a:rPr lang="en-US" dirty="0" err="1"/>
              <a:t>puluh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rupiah)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id-ID" dirty="0" smtClean="0"/>
              <a:t>dilakukan </a:t>
            </a:r>
            <a:r>
              <a:rPr lang="id-ID" dirty="0"/>
              <a:t>dengan cara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TPK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id-ID" dirty="0" smtClean="0"/>
              <a:t>;</a:t>
            </a:r>
            <a:endParaRPr lang="en-US" dirty="0" smtClean="0"/>
          </a:p>
          <a:p>
            <a:pPr marL="514350" lvl="0" indent="-514350">
              <a:buFont typeface="+mj-lt"/>
              <a:buAutoNum type="alphaLcPeriod"/>
            </a:pP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a, </a:t>
            </a:r>
            <a:r>
              <a:rPr lang="en-US" dirty="0" err="1"/>
              <a:t>dilakukan</a:t>
            </a:r>
            <a:r>
              <a:rPr lang="en-US" dirty="0"/>
              <a:t> 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TPK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id-ID" dirty="0" smtClean="0"/>
              <a:t>;</a:t>
            </a:r>
            <a:endParaRPr lang="en-US" dirty="0" smtClean="0"/>
          </a:p>
          <a:p>
            <a:pPr marL="514350" lvl="0" indent="-514350">
              <a:buFont typeface="+mj-lt"/>
              <a:buAutoNum type="alphaLcPeriod"/>
            </a:pPr>
            <a:r>
              <a:rPr lang="en-US" dirty="0" smtClean="0"/>
              <a:t>TPK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negosiasi</a:t>
            </a:r>
            <a:r>
              <a:rPr lang="en-US" dirty="0"/>
              <a:t> (</a:t>
            </a:r>
            <a:r>
              <a:rPr lang="en-US" dirty="0" err="1"/>
              <a:t>tawar-menawar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murah</a:t>
            </a:r>
            <a:r>
              <a:rPr lang="id-ID" dirty="0"/>
              <a:t>;</a:t>
            </a:r>
            <a:endParaRPr lang="en-US" sz="2400" dirty="0"/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nota,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kuitansi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TPK</a:t>
            </a:r>
          </a:p>
        </p:txBody>
      </p:sp>
    </p:spTree>
    <p:extLst>
      <p:ext uri="{BB962C8B-B14F-4D97-AF65-F5344CB8AC3E}">
        <p14:creationId xmlns:p14="http://schemas.microsoft.com/office/powerpoint/2010/main" val="39515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 S/D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/>
              <a:t>Pengadaan  Barang/Jasa dengan nilai di atas Rp50.000.000,00 (lima puluh juta rupiah) sampai dengan Rp200.000.000,00 (dua ratus juta rupiah)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huru</a:t>
            </a:r>
            <a:r>
              <a:rPr lang="id-ID" dirty="0"/>
              <a:t>f b dilakukan dengan cara:</a:t>
            </a:r>
            <a:endParaRPr lang="en-US" sz="2800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TPK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id-ID" dirty="0"/>
              <a:t>/</a:t>
            </a:r>
            <a:r>
              <a:rPr lang="en-US" dirty="0" err="1"/>
              <a:t>jasa</a:t>
            </a:r>
            <a:r>
              <a:rPr lang="en-US" i="1" dirty="0"/>
              <a:t> </a:t>
            </a:r>
            <a:r>
              <a:rPr lang="en-US" dirty="0" err="1"/>
              <a:t>kepada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id-ID" dirty="0"/>
              <a:t>;</a:t>
            </a:r>
            <a:endParaRPr lang="en-US" sz="2400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a,  </a:t>
            </a:r>
            <a:r>
              <a:rPr lang="en-US" dirty="0" err="1"/>
              <a:t>dilakukan</a:t>
            </a:r>
            <a:r>
              <a:rPr lang="en-US" dirty="0"/>
              <a:t> TPK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dilampiri</a:t>
            </a:r>
            <a:r>
              <a:rPr lang="en-US" dirty="0"/>
              <a:t> 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id-ID" dirty="0"/>
              <a:t>/J</a:t>
            </a:r>
            <a:r>
              <a:rPr lang="en-US" dirty="0" err="1"/>
              <a:t>asa</a:t>
            </a:r>
            <a:r>
              <a:rPr lang="en-US" dirty="0"/>
              <a:t> (</a:t>
            </a:r>
            <a:r>
              <a:rPr lang="en-US" dirty="0" err="1"/>
              <a:t>rincian</a:t>
            </a:r>
            <a:r>
              <a:rPr lang="en-US" dirty="0"/>
              <a:t> 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volume,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)</a:t>
            </a:r>
            <a:r>
              <a:rPr lang="id-ID" dirty="0"/>
              <a:t>;</a:t>
            </a:r>
            <a:endParaRPr lang="en-US" sz="2400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i="1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(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volume,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id-ID" dirty="0"/>
              <a:t>;</a:t>
            </a:r>
            <a:endParaRPr lang="en-US" sz="2400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TPK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negosiasi</a:t>
            </a:r>
            <a:r>
              <a:rPr lang="en-US" dirty="0"/>
              <a:t> (</a:t>
            </a:r>
            <a:r>
              <a:rPr lang="en-US" dirty="0" err="1"/>
              <a:t>tawar-menawar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murah</a:t>
            </a:r>
            <a:r>
              <a:rPr lang="en-US" dirty="0"/>
              <a:t>;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lvl="1"/>
            <a:r>
              <a:rPr lang="id-ID" dirty="0"/>
              <a:t>Hasil Negosiasi sebagaimana dimaksud huruf d dituangkan dalam Surat Perintah Kerja (SPK) antara TPK dan Penyedia Barang dan Jasa yang sekurang-kurangnya memuat:</a:t>
            </a:r>
            <a:endParaRPr lang="en-US" sz="2400" dirty="0"/>
          </a:p>
          <a:p>
            <a:pPr lvl="1"/>
            <a:r>
              <a:rPr lang="id-ID" dirty="0"/>
              <a:t>Nomor dan tanggal SPK;</a:t>
            </a:r>
            <a:endParaRPr lang="en-US" sz="2400" dirty="0"/>
          </a:p>
          <a:p>
            <a:pPr lvl="1"/>
            <a:r>
              <a:rPr lang="id-ID" dirty="0"/>
              <a:t>Nama Pekerjaan;</a:t>
            </a:r>
            <a:endParaRPr lang="en-US" sz="2400" dirty="0"/>
          </a:p>
          <a:p>
            <a:pPr lvl="1"/>
            <a:r>
              <a:rPr lang="id-ID" dirty="0"/>
              <a:t>Sumber dana;</a:t>
            </a:r>
            <a:endParaRPr lang="en-US" sz="2400" dirty="0"/>
          </a:p>
          <a:p>
            <a:pPr lvl="1"/>
            <a:r>
              <a:rPr lang="id-ID" dirty="0"/>
              <a:t>Jangka waktu pelaksanaan pekerjaan;</a:t>
            </a:r>
            <a:endParaRPr lang="en-US" sz="2400" dirty="0"/>
          </a:p>
          <a:p>
            <a:pPr lvl="1"/>
            <a:r>
              <a:rPr lang="id-ID" dirty="0"/>
              <a:t>Nilai Pekerjaan;</a:t>
            </a:r>
            <a:endParaRPr lang="en-US" sz="2400" dirty="0"/>
          </a:p>
          <a:p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nota,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kuitansi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TPK</a:t>
            </a:r>
          </a:p>
        </p:txBody>
      </p:sp>
    </p:spTree>
    <p:extLst>
      <p:ext uri="{BB962C8B-B14F-4D97-AF65-F5344CB8AC3E}">
        <p14:creationId xmlns:p14="http://schemas.microsoft.com/office/powerpoint/2010/main" val="119146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LEBIH DARI 200 JUTA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i="1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Rp200.000.000,</a:t>
            </a:r>
            <a:r>
              <a:rPr lang="id-ID" dirty="0"/>
              <a:t>00 </a:t>
            </a:r>
            <a:r>
              <a:rPr lang="en-US" dirty="0"/>
              <a:t>(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ratus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rupiah)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huru</a:t>
            </a:r>
            <a:r>
              <a:rPr lang="id-ID" dirty="0"/>
              <a:t>f c dilakukan dengan cara</a:t>
            </a:r>
            <a:r>
              <a:rPr lang="en-US" dirty="0"/>
              <a:t>:</a:t>
            </a:r>
            <a:endParaRPr lang="en-US" sz="2800" dirty="0"/>
          </a:p>
          <a:p>
            <a:pPr lvl="0"/>
            <a:r>
              <a:rPr lang="en-US" dirty="0"/>
              <a:t>TPK </a:t>
            </a:r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dilampiri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(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id-ID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volume,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id-ID" dirty="0"/>
              <a:t>;</a:t>
            </a:r>
            <a:endParaRPr lang="en-US" sz="2800" dirty="0"/>
          </a:p>
          <a:p>
            <a:pPr lvl="0"/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(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fingkup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volume,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;</a:t>
            </a:r>
            <a:endParaRPr lang="en-US" sz="2800" dirty="0"/>
          </a:p>
          <a:p>
            <a:pPr lvl="0"/>
            <a:r>
              <a:rPr lang="en-US" dirty="0"/>
              <a:t>TPK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memasukan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id-ID" dirty="0" smtClean="0"/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15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</a:t>
            </a:r>
            <a:r>
              <a:rPr lang="id-ID" dirty="0"/>
              <a:t>i</a:t>
            </a:r>
            <a:r>
              <a:rPr lang="en-US" dirty="0"/>
              <a:t>s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id-ID" dirty="0"/>
              <a:t>:</a:t>
            </a:r>
            <a:endParaRPr lang="en-US" sz="2800" dirty="0"/>
          </a:p>
          <a:p>
            <a:pPr lvl="1"/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 </a:t>
            </a:r>
            <a:r>
              <a:rPr lang="en-US" dirty="0" err="1"/>
              <a:t>nego</a:t>
            </a:r>
            <a:r>
              <a:rPr lang="id-ID" dirty="0"/>
              <a:t>siasi </a:t>
            </a:r>
            <a:r>
              <a:rPr lang="en-US" dirty="0"/>
              <a:t>(</a:t>
            </a:r>
            <a:r>
              <a:rPr lang="en-US" dirty="0" err="1"/>
              <a:t>tawar-menawar</a:t>
            </a:r>
            <a:r>
              <a:rPr lang="en-US" dirty="0"/>
              <a:t>)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;</a:t>
            </a:r>
            <a:endParaRPr lang="en-US" sz="2400" dirty="0"/>
          </a:p>
          <a:p>
            <a:pPr lvl="1"/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TPK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proses </a:t>
            </a:r>
            <a:r>
              <a:rPr lang="en-US" dirty="0" err="1"/>
              <a:t>negosiasi</a:t>
            </a:r>
            <a:r>
              <a:rPr lang="en-US" dirty="0"/>
              <a:t> (</a:t>
            </a:r>
            <a:r>
              <a:rPr lang="en-US" dirty="0" err="1"/>
              <a:t>tawar-menawar</a:t>
            </a:r>
            <a:r>
              <a:rPr lang="en-US" dirty="0"/>
              <a:t>)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;</a:t>
            </a:r>
            <a:endParaRPr lang="en-US" sz="2400" dirty="0"/>
          </a:p>
          <a:p>
            <a:pPr lvl="1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,  </a:t>
            </a:r>
            <a:r>
              <a:rPr lang="en-US" dirty="0" err="1"/>
              <a:t>maka</a:t>
            </a:r>
            <a:r>
              <a:rPr lang="en-US" dirty="0"/>
              <a:t>  TPK </a:t>
            </a:r>
            <a:r>
              <a:rPr lang="en-US" dirty="0" err="1"/>
              <a:t>membatalkan</a:t>
            </a:r>
            <a:r>
              <a:rPr lang="en-US" dirty="0"/>
              <a:t> proses </a:t>
            </a:r>
            <a:r>
              <a:rPr lang="en-US" dirty="0" err="1"/>
              <a:t>pengadaan</a:t>
            </a:r>
            <a:r>
              <a:rPr lang="en-US" dirty="0"/>
              <a:t>.</a:t>
            </a:r>
            <a:endParaRPr lang="en-US" sz="2400" dirty="0"/>
          </a:p>
          <a:p>
            <a:pPr lvl="0"/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id-ID" dirty="0"/>
              <a:t>huruf d angka 3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TPK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proses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     huruf a</a:t>
            </a:r>
            <a:r>
              <a:rPr lang="en-US" dirty="0"/>
              <a:t>;</a:t>
            </a:r>
            <a:endParaRPr lang="en-US" sz="2800" dirty="0"/>
          </a:p>
          <a:p>
            <a:r>
              <a:rPr lang="en-US" dirty="0" err="1"/>
              <a:t>Negosiasi</a:t>
            </a:r>
            <a:r>
              <a:rPr lang="en-US" dirty="0"/>
              <a:t> (</a:t>
            </a:r>
            <a:r>
              <a:rPr lang="en-US" dirty="0" err="1"/>
              <a:t>tawar-menawar</a:t>
            </a:r>
            <a:r>
              <a:rPr lang="en-US" dirty="0"/>
              <a:t>)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id-ID" dirty="0"/>
              <a:t>huruf d angka 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id-ID" dirty="0"/>
              <a:t>huruf d angka 2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 </a:t>
            </a:r>
            <a:r>
              <a:rPr lang="en-US" dirty="0" err="1"/>
              <a:t>harga</a:t>
            </a:r>
            <a:r>
              <a:rPr lang="en-US" dirty="0"/>
              <a:t> yang 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790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KEGIATAN PENGADAAN BARANG/JASA  MELALUI PENYEDIA BARANG/JASA UNTUK  MENDUKUNG PELAKSANAAN SWAKELOLA </vt:lpstr>
      <vt:lpstr>Persiapan </vt:lpstr>
      <vt:lpstr>PERENCANAAN</vt:lpstr>
      <vt:lpstr>PowerPoint Presentation</vt:lpstr>
      <vt:lpstr>S/D 50 JUTA</vt:lpstr>
      <vt:lpstr>50 S/D 200</vt:lpstr>
      <vt:lpstr>PowerPoint Presentation</vt:lpstr>
      <vt:lpstr>LEBIH DARI 200 JUTA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KEGIATAN PENGADAAN BARANG/JASA  MELALUI PENYEDIA BARANG/JASA UNTUK  MENDUKUNG PELAKSANAAN SWAKELOLA</dc:title>
  <dc:creator>user</dc:creator>
  <cp:lastModifiedBy>PERSONAL</cp:lastModifiedBy>
  <cp:revision>9</cp:revision>
  <dcterms:created xsi:type="dcterms:W3CDTF">2017-10-04T14:56:46Z</dcterms:created>
  <dcterms:modified xsi:type="dcterms:W3CDTF">2018-10-23T07:56:13Z</dcterms:modified>
</cp:coreProperties>
</file>