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0" r:id="rId6"/>
    <p:sldId id="265" r:id="rId7"/>
    <p:sldId id="269" r:id="rId8"/>
    <p:sldId id="271"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825B49B-5EFC-4DCC-AB8C-F16941F2555C}" type="datetimeFigureOut">
              <a:rPr lang="id-ID" smtClean="0"/>
              <a:t>24/10/2018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239189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25B49B-5EFC-4DCC-AB8C-F16941F2555C}" type="datetimeFigureOut">
              <a:rPr lang="id-ID" smtClean="0"/>
              <a:t>24/10/2018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157077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25B49B-5EFC-4DCC-AB8C-F16941F2555C}" type="datetimeFigureOut">
              <a:rPr lang="id-ID" smtClean="0"/>
              <a:t>24/10/2018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299152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825B49B-5EFC-4DCC-AB8C-F16941F2555C}" type="datetimeFigureOut">
              <a:rPr lang="id-ID" smtClean="0"/>
              <a:t>24/10/2018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895659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25B49B-5EFC-4DCC-AB8C-F16941F2555C}" type="datetimeFigureOut">
              <a:rPr lang="id-ID" smtClean="0"/>
              <a:t>24/10/2018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2261971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825B49B-5EFC-4DCC-AB8C-F16941F2555C}" type="datetimeFigureOut">
              <a:rPr lang="id-ID" smtClean="0"/>
              <a:t>24/10/2018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3805096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825B49B-5EFC-4DCC-AB8C-F16941F2555C}" type="datetimeFigureOut">
              <a:rPr lang="id-ID" smtClean="0"/>
              <a:t>24/10/2018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300147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825B49B-5EFC-4DCC-AB8C-F16941F2555C}" type="datetimeFigureOut">
              <a:rPr lang="id-ID" smtClean="0"/>
              <a:t>24/10/2018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136464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5B49B-5EFC-4DCC-AB8C-F16941F2555C}" type="datetimeFigureOut">
              <a:rPr lang="id-ID" smtClean="0"/>
              <a:t>24/10/2018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5349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25B49B-5EFC-4DCC-AB8C-F16941F2555C}" type="datetimeFigureOut">
              <a:rPr lang="id-ID" smtClean="0"/>
              <a:t>24/10/2018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271908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25B49B-5EFC-4DCC-AB8C-F16941F2555C}" type="datetimeFigureOut">
              <a:rPr lang="id-ID" smtClean="0"/>
              <a:t>24/10/2018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D79DF39-6EF1-441F-9A3C-92BE7F2B2F4B}" type="slidenum">
              <a:rPr lang="id-ID" smtClean="0"/>
              <a:t>‹#›</a:t>
            </a:fld>
            <a:endParaRPr lang="id-ID"/>
          </a:p>
        </p:txBody>
      </p:sp>
    </p:spTree>
    <p:extLst>
      <p:ext uri="{BB962C8B-B14F-4D97-AF65-F5344CB8AC3E}">
        <p14:creationId xmlns:p14="http://schemas.microsoft.com/office/powerpoint/2010/main" val="150075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5B49B-5EFC-4DCC-AB8C-F16941F2555C}" type="datetimeFigureOut">
              <a:rPr lang="id-ID" smtClean="0"/>
              <a:t>24/10/2018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9DF39-6EF1-441F-9A3C-92BE7F2B2F4B}" type="slidenum">
              <a:rPr lang="id-ID" smtClean="0"/>
              <a:t>‹#›</a:t>
            </a:fld>
            <a:endParaRPr lang="id-ID"/>
          </a:p>
        </p:txBody>
      </p:sp>
    </p:spTree>
    <p:extLst>
      <p:ext uri="{BB962C8B-B14F-4D97-AF65-F5344CB8AC3E}">
        <p14:creationId xmlns:p14="http://schemas.microsoft.com/office/powerpoint/2010/main" val="2407237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pping%20Bidang%20dan%20MAK%2003%20no%20animate.ppt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LAMPIRAN/H%20-%20I-20M.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KASIE</a:t>
            </a:r>
            <a:r>
              <a:rPr lang="id-ID" dirty="0" smtClean="0"/>
              <a:t> </a:t>
            </a:r>
            <a:r>
              <a:rPr lang="id-ID" dirty="0" smtClean="0"/>
              <a:t>KESRA</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1494848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smtClean="0"/>
              <a:t>tugas </a:t>
            </a:r>
            <a:r>
              <a:rPr lang="fi-FI" dirty="0"/>
              <a:t>Kepala </a:t>
            </a:r>
            <a:r>
              <a:rPr lang="fi-FI" dirty="0" smtClean="0"/>
              <a:t>Seksi</a:t>
            </a:r>
            <a:r>
              <a:rPr lang="id-ID" dirty="0" smtClean="0"/>
              <a:t> Kesejahteraan</a:t>
            </a:r>
            <a:endParaRPr lang="id-ID" dirty="0"/>
          </a:p>
        </p:txBody>
      </p:sp>
      <p:sp>
        <p:nvSpPr>
          <p:cNvPr id="3" name="Content Placeholder 2"/>
          <p:cNvSpPr>
            <a:spLocks noGrp="1"/>
          </p:cNvSpPr>
          <p:nvPr>
            <p:ph idx="1"/>
          </p:nvPr>
        </p:nvSpPr>
        <p:spPr/>
        <p:txBody>
          <a:bodyPr>
            <a:normAutofit fontScale="92500"/>
          </a:bodyPr>
          <a:lstStyle/>
          <a:p>
            <a:endParaRPr lang="id-ID" dirty="0"/>
          </a:p>
          <a:p>
            <a:r>
              <a:rPr lang="id-ID" dirty="0"/>
              <a:t>Kepala seksi kesejahteraan mempunyai fungsi melaksanakan pembangunan sarana prasarana perdesaan, pembangunan bidang pendidikan, kesehatan, dan tugas sosialisasi serta motivasi masyarakat di bidang budaya, ekonomi, politik, lingkungan hidup, pemberdayaan keluarga, pemuda, olahraga, dan karang taruna </a:t>
            </a:r>
          </a:p>
          <a:p>
            <a:r>
              <a:rPr lang="id-ID" dirty="0" smtClean="0"/>
              <a:t>(Permendagri NO.84 tahun 2015 pasal 9) </a:t>
            </a:r>
            <a:endParaRPr lang="id-ID" dirty="0"/>
          </a:p>
        </p:txBody>
      </p:sp>
    </p:spTree>
    <p:extLst>
      <p:ext uri="{BB962C8B-B14F-4D97-AF65-F5344CB8AC3E}">
        <p14:creationId xmlns:p14="http://schemas.microsoft.com/office/powerpoint/2010/main" val="3416878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KESRA DALAM KEU DESA</a:t>
            </a:r>
            <a:endParaRPr lang="id-ID" dirty="0"/>
          </a:p>
        </p:txBody>
      </p:sp>
      <p:sp>
        <p:nvSpPr>
          <p:cNvPr id="4" name="Content Placeholder 3"/>
          <p:cNvSpPr>
            <a:spLocks noGrp="1"/>
          </p:cNvSpPr>
          <p:nvPr>
            <p:ph idx="1"/>
          </p:nvPr>
        </p:nvSpPr>
        <p:spPr>
          <a:xfrm>
            <a:off x="457200" y="1196752"/>
            <a:ext cx="8229600" cy="5328592"/>
          </a:xfrm>
        </p:spPr>
        <p:txBody>
          <a:bodyPr>
            <a:normAutofit fontScale="70000" lnSpcReduction="20000"/>
          </a:bodyPr>
          <a:lstStyle/>
          <a:p>
            <a:pPr marL="303211" indent="-285750">
              <a:lnSpc>
                <a:spcPts val="1735"/>
              </a:lnSpc>
              <a:spcBef>
                <a:spcPts val="86"/>
              </a:spcBef>
              <a:buFont typeface="Wingdings" pitchFamily="2" charset="2"/>
              <a:buChar char="v"/>
            </a:pPr>
            <a:r>
              <a:rPr lang="id-ID" sz="3600" spc="0" dirty="0" smtClean="0">
                <a:solidFill>
                  <a:srgbClr val="FF0000"/>
                </a:solidFill>
                <a:latin typeface="Arial"/>
                <a:cs typeface="Arial"/>
              </a:rPr>
              <a:t>Kaur dan Kasi </a:t>
            </a:r>
            <a:r>
              <a:rPr lang="id-ID" sz="3600" spc="0" dirty="0" smtClean="0">
                <a:solidFill>
                  <a:srgbClr val="282933"/>
                </a:solidFill>
                <a:latin typeface="Arial"/>
                <a:cs typeface="Arial"/>
              </a:rPr>
              <a:t>bertugas sebagai pelaksana kegiatan</a:t>
            </a:r>
            <a:r>
              <a:rPr lang="id-ID" sz="3600" spc="0" baseline="0" dirty="0" smtClean="0">
                <a:solidFill>
                  <a:schemeClr val="dk1"/>
                </a:solidFill>
                <a:latin typeface="Arial"/>
                <a:cs typeface="Arial"/>
              </a:rPr>
              <a:t> </a:t>
            </a:r>
            <a:r>
              <a:rPr lang="id-ID" sz="3600" spc="0" dirty="0" smtClean="0">
                <a:solidFill>
                  <a:srgbClr val="282933"/>
                </a:solidFill>
                <a:latin typeface="Arial"/>
                <a:cs typeface="Arial"/>
              </a:rPr>
              <a:t>anggaran</a:t>
            </a:r>
            <a:endParaRPr lang="id-ID" sz="3600" dirty="0" smtClean="0">
              <a:latin typeface="Arial"/>
              <a:cs typeface="Arial"/>
            </a:endParaRPr>
          </a:p>
          <a:p>
            <a:pPr marL="303211" marR="30479" indent="-285750">
              <a:lnSpc>
                <a:spcPct val="95825"/>
              </a:lnSpc>
              <a:spcBef>
                <a:spcPts val="445"/>
              </a:spcBef>
              <a:buFont typeface="Wingdings" pitchFamily="2" charset="2"/>
              <a:buChar char="v"/>
            </a:pPr>
            <a:r>
              <a:rPr lang="id-ID" sz="3600" spc="0" dirty="0" smtClean="0">
                <a:solidFill>
                  <a:srgbClr val="282933"/>
                </a:solidFill>
                <a:latin typeface="Arial"/>
                <a:cs typeface="Arial"/>
              </a:rPr>
              <a:t>Kaur dan Kasi mempunyai tugas :</a:t>
            </a:r>
          </a:p>
          <a:p>
            <a:pPr marL="541338" marR="17967" indent="-269875">
              <a:lnSpc>
                <a:spcPts val="1530"/>
              </a:lnSpc>
              <a:spcBef>
                <a:spcPts val="76"/>
              </a:spcBef>
              <a:buFont typeface="+mj-lt"/>
              <a:buAutoNum type="alphaLcPeriod"/>
            </a:pPr>
            <a:r>
              <a:rPr lang="id-ID" spc="0" dirty="0" smtClean="0">
                <a:solidFill>
                  <a:srgbClr val="282933"/>
                </a:solidFill>
                <a:latin typeface="Arial"/>
                <a:cs typeface="Arial"/>
              </a:rPr>
              <a:t>melakukan tindakan yang mengakibatkan pengeluaran atas</a:t>
            </a:r>
            <a:r>
              <a:rPr lang="id-ID" spc="0" baseline="0" dirty="0" smtClean="0">
                <a:solidFill>
                  <a:schemeClr val="dk1"/>
                </a:solidFill>
                <a:latin typeface="Arial"/>
                <a:cs typeface="Arial"/>
              </a:rPr>
              <a:t> </a:t>
            </a:r>
            <a:r>
              <a:rPr lang="id-ID" spc="0" dirty="0" smtClean="0">
                <a:solidFill>
                  <a:srgbClr val="282933"/>
                </a:solidFill>
                <a:latin typeface="Arial"/>
                <a:cs typeface="Arial"/>
              </a:rPr>
              <a:t>beban anggaran belanja sesuai bidang tugasnya; </a:t>
            </a:r>
            <a:endParaRPr lang="id-ID" dirty="0" smtClean="0">
              <a:latin typeface="Arial"/>
              <a:cs typeface="Arial"/>
            </a:endParaRPr>
          </a:p>
          <a:p>
            <a:pPr marL="541338" marR="242791" indent="-269875">
              <a:lnSpc>
                <a:spcPts val="1609"/>
              </a:lnSpc>
              <a:spcBef>
                <a:spcPts val="402"/>
              </a:spcBef>
              <a:buFont typeface="+mj-lt"/>
              <a:buAutoNum type="alphaLcPeriod"/>
            </a:pPr>
            <a:r>
              <a:rPr lang="id-ID" spc="0" dirty="0" smtClean="0">
                <a:solidFill>
                  <a:srgbClr val="282933"/>
                </a:solidFill>
                <a:latin typeface="Arial"/>
                <a:cs typeface="Arial"/>
              </a:rPr>
              <a:t>melaksanakan anggaran kegiatan sesuai bidang tugasnya; </a:t>
            </a:r>
            <a:endParaRPr lang="id-ID" dirty="0" smtClean="0">
              <a:latin typeface="Arial"/>
              <a:cs typeface="Arial"/>
            </a:endParaRPr>
          </a:p>
          <a:p>
            <a:pPr marL="541338" marR="242791" indent="-269875">
              <a:lnSpc>
                <a:spcPts val="1609"/>
              </a:lnSpc>
              <a:spcBef>
                <a:spcPts val="402"/>
              </a:spcBef>
              <a:buFont typeface="+mj-lt"/>
              <a:buAutoNum type="alphaLcPeriod"/>
            </a:pPr>
            <a:r>
              <a:rPr lang="id-ID" spc="0" dirty="0" smtClean="0">
                <a:solidFill>
                  <a:srgbClr val="282933"/>
                </a:solidFill>
                <a:latin typeface="Arial"/>
                <a:cs typeface="Arial"/>
              </a:rPr>
              <a:t>mengendalikan kegiatan sesuai bidang tugasnya; </a:t>
            </a:r>
            <a:endParaRPr lang="id-ID" dirty="0" smtClean="0">
              <a:latin typeface="Arial"/>
              <a:cs typeface="Arial"/>
            </a:endParaRPr>
          </a:p>
          <a:p>
            <a:pPr marL="541338" marR="242791" indent="-269875">
              <a:lnSpc>
                <a:spcPts val="1609"/>
              </a:lnSpc>
              <a:spcBef>
                <a:spcPts val="402"/>
              </a:spcBef>
              <a:buFont typeface="+mj-lt"/>
              <a:buAutoNum type="alphaLcPeriod"/>
            </a:pPr>
            <a:r>
              <a:rPr lang="id-ID" spc="0" dirty="0" smtClean="0">
                <a:solidFill>
                  <a:srgbClr val="282933"/>
                </a:solidFill>
                <a:latin typeface="Arial"/>
                <a:cs typeface="Arial"/>
              </a:rPr>
              <a:t>Menyusun D</a:t>
            </a:r>
            <a:r>
              <a:rPr lang="id-ID" spc="-104" dirty="0" smtClean="0">
                <a:solidFill>
                  <a:srgbClr val="282933"/>
                </a:solidFill>
                <a:latin typeface="Arial"/>
                <a:cs typeface="Arial"/>
              </a:rPr>
              <a:t>P</a:t>
            </a:r>
            <a:r>
              <a:rPr lang="id-ID" spc="0" dirty="0" smtClean="0">
                <a:solidFill>
                  <a:srgbClr val="282933"/>
                </a:solidFill>
                <a:latin typeface="Arial"/>
                <a:cs typeface="Arial"/>
              </a:rPr>
              <a:t>A, DP</a:t>
            </a:r>
            <a:r>
              <a:rPr lang="id-ID" spc="-104" dirty="0" smtClean="0">
                <a:solidFill>
                  <a:srgbClr val="282933"/>
                </a:solidFill>
                <a:latin typeface="Arial"/>
                <a:cs typeface="Arial"/>
              </a:rPr>
              <a:t>P</a:t>
            </a:r>
            <a:r>
              <a:rPr lang="id-ID" spc="0" dirty="0" smtClean="0">
                <a:solidFill>
                  <a:srgbClr val="282933"/>
                </a:solidFill>
                <a:latin typeface="Arial"/>
                <a:cs typeface="Arial"/>
              </a:rPr>
              <a:t>A, dan D</a:t>
            </a:r>
            <a:r>
              <a:rPr lang="id-ID" spc="-104" dirty="0" smtClean="0">
                <a:solidFill>
                  <a:srgbClr val="282933"/>
                </a:solidFill>
                <a:latin typeface="Arial"/>
                <a:cs typeface="Arial"/>
              </a:rPr>
              <a:t>P</a:t>
            </a:r>
            <a:r>
              <a:rPr lang="id-ID" spc="0" dirty="0" smtClean="0">
                <a:solidFill>
                  <a:srgbClr val="282933"/>
                </a:solidFill>
                <a:latin typeface="Arial"/>
                <a:cs typeface="Arial"/>
              </a:rPr>
              <a:t>AL</a:t>
            </a:r>
            <a:r>
              <a:rPr lang="id-ID" spc="-49" dirty="0" smtClean="0">
                <a:solidFill>
                  <a:srgbClr val="282933"/>
                </a:solidFill>
                <a:latin typeface="Arial"/>
                <a:cs typeface="Arial"/>
              </a:rPr>
              <a:t> </a:t>
            </a:r>
            <a:r>
              <a:rPr lang="id-ID" spc="0" dirty="0" smtClean="0">
                <a:solidFill>
                  <a:srgbClr val="282933"/>
                </a:solidFill>
                <a:latin typeface="Arial"/>
                <a:cs typeface="Arial"/>
              </a:rPr>
              <a:t>sesuai bidang tugasnya;</a:t>
            </a:r>
            <a:endParaRPr lang="id-ID" dirty="0" smtClean="0">
              <a:latin typeface="Arial"/>
              <a:cs typeface="Arial"/>
            </a:endParaRPr>
          </a:p>
          <a:p>
            <a:pPr marL="541338" marR="27801" indent="-269875">
              <a:lnSpc>
                <a:spcPct val="100137"/>
              </a:lnSpc>
              <a:spcBef>
                <a:spcPts val="402"/>
              </a:spcBef>
              <a:buFont typeface="+mj-lt"/>
              <a:buAutoNum type="alphaLcPeriod"/>
            </a:pPr>
            <a:r>
              <a:rPr lang="id-ID" spc="0" dirty="0" smtClean="0">
                <a:solidFill>
                  <a:srgbClr val="282933"/>
                </a:solidFill>
                <a:latin typeface="Arial"/>
                <a:cs typeface="Arial"/>
              </a:rPr>
              <a:t>menandatangani perjanjian kerja sama dengan penyedia atas pengadaan barang/jasa untuk kegiatan yang berada dalam bidang tugasnya; dan</a:t>
            </a:r>
            <a:endParaRPr lang="id-ID" spc="0" dirty="0" smtClean="0">
              <a:solidFill>
                <a:schemeClr val="dk1"/>
              </a:solidFill>
              <a:latin typeface="Arial"/>
              <a:cs typeface="Arial"/>
            </a:endParaRPr>
          </a:p>
          <a:p>
            <a:pPr marL="541338" marR="27801" indent="-269875">
              <a:lnSpc>
                <a:spcPct val="100137"/>
              </a:lnSpc>
              <a:spcBef>
                <a:spcPts val="402"/>
              </a:spcBef>
              <a:buFont typeface="+mj-lt"/>
              <a:buAutoNum type="alphaLcPeriod"/>
            </a:pPr>
            <a:r>
              <a:rPr lang="id-ID" spc="0" dirty="0" smtClean="0">
                <a:solidFill>
                  <a:srgbClr val="282933"/>
                </a:solidFill>
                <a:latin typeface="Arial"/>
                <a:cs typeface="Arial"/>
              </a:rPr>
              <a:t>menyusun laporan pelaksanaan kegiatan sesuai bidang tugasnya untuk pertanggungjawaban pelaksanaan</a:t>
            </a:r>
            <a:r>
              <a:rPr lang="id-ID" spc="-75" dirty="0" smtClean="0">
                <a:solidFill>
                  <a:srgbClr val="282933"/>
                </a:solidFill>
                <a:latin typeface="Arial"/>
                <a:cs typeface="Arial"/>
              </a:rPr>
              <a:t> </a:t>
            </a:r>
            <a:r>
              <a:rPr lang="id-ID" spc="0" dirty="0" smtClean="0">
                <a:solidFill>
                  <a:srgbClr val="282933"/>
                </a:solidFill>
                <a:latin typeface="Arial"/>
                <a:cs typeface="Arial"/>
              </a:rPr>
              <a:t>APB Desa</a:t>
            </a:r>
          </a:p>
          <a:p>
            <a:pPr marL="303211" marR="22349" indent="-285750">
              <a:lnSpc>
                <a:spcPts val="1735"/>
              </a:lnSpc>
              <a:spcBef>
                <a:spcPts val="86"/>
              </a:spcBef>
              <a:buFont typeface="Wingdings" pitchFamily="2" charset="2"/>
              <a:buChar char="v"/>
            </a:pPr>
            <a:r>
              <a:rPr lang="id-ID" spc="0" dirty="0" smtClean="0">
                <a:solidFill>
                  <a:srgbClr val="282933"/>
                </a:solidFill>
                <a:latin typeface="Arial"/>
                <a:cs typeface="Arial"/>
              </a:rPr>
              <a:t>Pembagian tugas Kaur dan Kasi pelaksana kegiatan</a:t>
            </a:r>
            <a:r>
              <a:rPr lang="id-ID" spc="0" baseline="0" dirty="0" smtClean="0">
                <a:solidFill>
                  <a:schemeClr val="dk1"/>
                </a:solidFill>
                <a:latin typeface="Arial"/>
                <a:cs typeface="Arial"/>
              </a:rPr>
              <a:t> </a:t>
            </a:r>
            <a:r>
              <a:rPr lang="id-ID" spc="0" dirty="0" smtClean="0">
                <a:solidFill>
                  <a:srgbClr val="282933"/>
                </a:solidFill>
                <a:latin typeface="Arial"/>
                <a:cs typeface="Arial"/>
              </a:rPr>
              <a:t>anggaran dilakukan berdasarkan bidang tugas masing- masing dan ditetapkan dalam RKP</a:t>
            </a:r>
            <a:r>
              <a:rPr lang="id-ID" spc="-29" dirty="0" smtClean="0">
                <a:solidFill>
                  <a:srgbClr val="282933"/>
                </a:solidFill>
                <a:latin typeface="Arial"/>
                <a:cs typeface="Arial"/>
              </a:rPr>
              <a:t> </a:t>
            </a:r>
            <a:r>
              <a:rPr lang="id-ID" spc="0" dirty="0" smtClean="0">
                <a:solidFill>
                  <a:srgbClr val="282933"/>
                </a:solidFill>
                <a:latin typeface="Arial"/>
                <a:cs typeface="Arial"/>
              </a:rPr>
              <a:t>Desa</a:t>
            </a:r>
          </a:p>
          <a:p>
            <a:pPr marL="17461" marR="22349" indent="0">
              <a:lnSpc>
                <a:spcPts val="1735"/>
              </a:lnSpc>
              <a:spcBef>
                <a:spcPts val="86"/>
              </a:spcBef>
              <a:buNone/>
            </a:pPr>
            <a:r>
              <a:rPr lang="id-ID" dirty="0" smtClean="0">
                <a:solidFill>
                  <a:srgbClr val="282933"/>
                </a:solidFill>
                <a:latin typeface="Arial"/>
                <a:cs typeface="Arial"/>
              </a:rPr>
              <a:t>(PERMENDAGRI NO 20 TAHUN 2018 PASAL 6)</a:t>
            </a:r>
            <a:endParaRPr lang="id-ID" dirty="0">
              <a:solidFill>
                <a:srgbClr val="282933"/>
              </a:solidFill>
              <a:cs typeface="Arial"/>
            </a:endParaRPr>
          </a:p>
          <a:p>
            <a:endParaRPr lang="id-ID" dirty="0"/>
          </a:p>
        </p:txBody>
      </p:sp>
    </p:spTree>
    <p:extLst>
      <p:ext uri="{BB962C8B-B14F-4D97-AF65-F5344CB8AC3E}">
        <p14:creationId xmlns:p14="http://schemas.microsoft.com/office/powerpoint/2010/main" val="3426045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PERMENDAGRI NO 20 TH 2018 PASAL 7</a:t>
            </a:r>
            <a:endParaRPr lang="id-ID" sz="3600"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7" y="1461616"/>
            <a:ext cx="8957947" cy="506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1608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object 76"/>
          <p:cNvSpPr/>
          <p:nvPr/>
        </p:nvSpPr>
        <p:spPr>
          <a:xfrm>
            <a:off x="945356" y="2948782"/>
            <a:ext cx="59532" cy="0"/>
          </a:xfrm>
          <a:custGeom>
            <a:avLst/>
            <a:gdLst/>
            <a:ahLst/>
            <a:cxnLst/>
            <a:rect l="l" t="t" r="r" b="b"/>
            <a:pathLst>
              <a:path w="79374">
                <a:moveTo>
                  <a:pt x="79374" y="0"/>
                </a:moveTo>
                <a:lnTo>
                  <a:pt x="0" y="0"/>
                </a:lnTo>
              </a:path>
            </a:pathLst>
          </a:custGeom>
          <a:ln w="9524">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79" name="object 79"/>
          <p:cNvSpPr/>
          <p:nvPr/>
        </p:nvSpPr>
        <p:spPr>
          <a:xfrm>
            <a:off x="1862140"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1" name="object 81"/>
          <p:cNvSpPr/>
          <p:nvPr/>
        </p:nvSpPr>
        <p:spPr>
          <a:xfrm>
            <a:off x="146590"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2" name="object 82"/>
          <p:cNvSpPr/>
          <p:nvPr/>
        </p:nvSpPr>
        <p:spPr>
          <a:xfrm>
            <a:off x="145731" y="1421000"/>
            <a:ext cx="0" cy="1402"/>
          </a:xfrm>
          <a:custGeom>
            <a:avLst/>
            <a:gdLst/>
            <a:ahLst/>
            <a:cxnLst/>
            <a:rect l="l" t="t" r="r" b="b"/>
            <a:pathLst>
              <a:path h="1402">
                <a:moveTo>
                  <a:pt x="0" y="1402"/>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3" name="object 83"/>
          <p:cNvSpPr/>
          <p:nvPr/>
        </p:nvSpPr>
        <p:spPr>
          <a:xfrm>
            <a:off x="145731" y="2760665"/>
            <a:ext cx="0" cy="1401"/>
          </a:xfrm>
          <a:custGeom>
            <a:avLst/>
            <a:gdLst/>
            <a:ahLst/>
            <a:cxnLst/>
            <a:rect l="l" t="t" r="r" b="b"/>
            <a:pathLst>
              <a:path h="1401">
                <a:moveTo>
                  <a:pt x="0" y="1401"/>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5" name="object 85"/>
          <p:cNvSpPr/>
          <p:nvPr/>
        </p:nvSpPr>
        <p:spPr>
          <a:xfrm>
            <a:off x="146590"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7" name="object 87"/>
          <p:cNvSpPr/>
          <p:nvPr/>
        </p:nvSpPr>
        <p:spPr>
          <a:xfrm>
            <a:off x="1862140"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88" name="object 88"/>
          <p:cNvSpPr/>
          <p:nvPr/>
        </p:nvSpPr>
        <p:spPr>
          <a:xfrm>
            <a:off x="1864041" y="1421000"/>
            <a:ext cx="0" cy="1402"/>
          </a:xfrm>
          <a:custGeom>
            <a:avLst/>
            <a:gdLst/>
            <a:ahLst/>
            <a:cxnLst/>
            <a:rect l="l" t="t" r="r" b="b"/>
            <a:pathLst>
              <a:path h="1402">
                <a:moveTo>
                  <a:pt x="0" y="0"/>
                </a:moveTo>
                <a:lnTo>
                  <a:pt x="0" y="1402"/>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90" name="object 90"/>
          <p:cNvSpPr/>
          <p:nvPr/>
        </p:nvSpPr>
        <p:spPr>
          <a:xfrm>
            <a:off x="1864041" y="2760665"/>
            <a:ext cx="0" cy="1401"/>
          </a:xfrm>
          <a:custGeom>
            <a:avLst/>
            <a:gdLst/>
            <a:ahLst/>
            <a:cxnLst/>
            <a:rect l="l" t="t" r="r" b="b"/>
            <a:pathLst>
              <a:path h="1401">
                <a:moveTo>
                  <a:pt x="0" y="0"/>
                </a:moveTo>
                <a:lnTo>
                  <a:pt x="0" y="1401"/>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91" name="object 91"/>
          <p:cNvSpPr/>
          <p:nvPr/>
        </p:nvSpPr>
        <p:spPr>
          <a:xfrm>
            <a:off x="36535" y="1423673"/>
            <a:ext cx="1675449" cy="693261"/>
          </a:xfrm>
          <a:custGeom>
            <a:avLst/>
            <a:gdLst/>
            <a:ahLst/>
            <a:cxnLst/>
            <a:rect l="l" t="t" r="r" b="b"/>
            <a:pathLst>
              <a:path w="2283459" h="1335721">
                <a:moveTo>
                  <a:pt x="0" y="0"/>
                </a:moveTo>
                <a:lnTo>
                  <a:pt x="2283459" y="0"/>
                </a:lnTo>
                <a:lnTo>
                  <a:pt x="2283459" y="1335721"/>
                </a:lnTo>
                <a:lnTo>
                  <a:pt x="0" y="1335721"/>
                </a:lnTo>
                <a:lnTo>
                  <a:pt x="0" y="0"/>
                </a:lnTo>
                <a:close/>
              </a:path>
            </a:pathLst>
          </a:custGeom>
          <a:solidFill>
            <a:srgbClr val="FFC000"/>
          </a:solidFill>
          <a:ln w="3809">
            <a:solidFill>
              <a:srgbClr val="363643"/>
            </a:solidFill>
          </a:ln>
          <a:effectLst>
            <a:outerShdw blurRad="50800" dist="38100" dir="13500000" algn="br" rotWithShape="0">
              <a:prstClr val="black">
                <a:alpha val="40000"/>
              </a:prstClr>
            </a:outerShdw>
          </a:effectLst>
        </p:spPr>
        <p:txBody>
          <a:bodyPr wrap="square" lIns="0" tIns="0" rIns="0" bIns="0" rtlCol="0">
            <a:noAutofit/>
          </a:bodyPr>
          <a:lstStyle/>
          <a:p>
            <a:pPr algn="ctr"/>
            <a:endParaRPr lang="id-ID" sz="1000" b="1" dirty="0">
              <a:solidFill>
                <a:srgbClr val="282933"/>
              </a:solidFill>
              <a:latin typeface="Arial"/>
              <a:cs typeface="Arial"/>
            </a:endParaRPr>
          </a:p>
          <a:p>
            <a:pPr algn="ctr"/>
            <a:r>
              <a:rPr lang="id-ID" sz="1000" b="1" dirty="0">
                <a:solidFill>
                  <a:srgbClr val="282933"/>
                </a:solidFill>
                <a:latin typeface="Arial"/>
                <a:cs typeface="Arial"/>
              </a:rPr>
              <a:t>PENYELENGGARAAN PEMERIN</a:t>
            </a:r>
            <a:r>
              <a:rPr lang="id-ID" sz="1000" b="1" spc="-88" dirty="0">
                <a:solidFill>
                  <a:srgbClr val="282933"/>
                </a:solidFill>
                <a:latin typeface="Arial"/>
                <a:cs typeface="Arial"/>
              </a:rPr>
              <a:t>T</a:t>
            </a:r>
            <a:r>
              <a:rPr lang="id-ID" sz="1000" b="1" dirty="0">
                <a:solidFill>
                  <a:srgbClr val="282933"/>
                </a:solidFill>
                <a:latin typeface="Arial"/>
                <a:cs typeface="Arial"/>
              </a:rPr>
              <a:t>AHAN</a:t>
            </a:r>
            <a:r>
              <a:rPr lang="id-ID" sz="1000" b="1" spc="288" dirty="0">
                <a:solidFill>
                  <a:srgbClr val="282933"/>
                </a:solidFill>
                <a:latin typeface="Arial"/>
                <a:cs typeface="Arial"/>
              </a:rPr>
              <a:t> </a:t>
            </a:r>
            <a:r>
              <a:rPr lang="id-ID" sz="1000" b="1" dirty="0">
                <a:solidFill>
                  <a:srgbClr val="282933"/>
                </a:solidFill>
                <a:latin typeface="Arial"/>
                <a:cs typeface="Arial"/>
              </a:rPr>
              <a:t>DESA</a:t>
            </a:r>
            <a:endParaRPr lang="id-ID" sz="1000" dirty="0">
              <a:solidFill>
                <a:prstClr val="black"/>
              </a:solidFill>
              <a:latin typeface="Arial"/>
              <a:cs typeface="Arial"/>
            </a:endParaRPr>
          </a:p>
          <a:p>
            <a:endParaRPr sz="1000" dirty="0">
              <a:solidFill>
                <a:prstClr val="black"/>
              </a:solidFill>
              <a:latin typeface="Calibri"/>
            </a:endParaRPr>
          </a:p>
        </p:txBody>
      </p:sp>
      <p:sp>
        <p:nvSpPr>
          <p:cNvPr id="97" name="object 97"/>
          <p:cNvSpPr/>
          <p:nvPr/>
        </p:nvSpPr>
        <p:spPr>
          <a:xfrm>
            <a:off x="2820595" y="2955133"/>
            <a:ext cx="9524" cy="0"/>
          </a:xfrm>
          <a:custGeom>
            <a:avLst/>
            <a:gdLst/>
            <a:ahLst/>
            <a:cxnLst/>
            <a:rect l="l" t="t" r="r" b="b"/>
            <a:pathLst>
              <a:path w="12699">
                <a:moveTo>
                  <a:pt x="12699" y="0"/>
                </a:moveTo>
                <a:lnTo>
                  <a:pt x="0" y="0"/>
                </a:lnTo>
              </a:path>
            </a:pathLst>
          </a:custGeom>
          <a:ln w="9524">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0" name="object 100"/>
          <p:cNvSpPr/>
          <p:nvPr/>
        </p:nvSpPr>
        <p:spPr>
          <a:xfrm>
            <a:off x="3471866"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2" name="object 102"/>
          <p:cNvSpPr/>
          <p:nvPr/>
        </p:nvSpPr>
        <p:spPr>
          <a:xfrm>
            <a:off x="2177794"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3" name="object 103"/>
          <p:cNvSpPr/>
          <p:nvPr/>
        </p:nvSpPr>
        <p:spPr>
          <a:xfrm>
            <a:off x="2176939" y="1421000"/>
            <a:ext cx="0" cy="1402"/>
          </a:xfrm>
          <a:custGeom>
            <a:avLst/>
            <a:gdLst/>
            <a:ahLst/>
            <a:cxnLst/>
            <a:rect l="l" t="t" r="r" b="b"/>
            <a:pathLst>
              <a:path h="1402">
                <a:moveTo>
                  <a:pt x="0" y="1402"/>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4" name="object 104"/>
          <p:cNvSpPr/>
          <p:nvPr/>
        </p:nvSpPr>
        <p:spPr>
          <a:xfrm>
            <a:off x="2176939" y="2760665"/>
            <a:ext cx="0" cy="1401"/>
          </a:xfrm>
          <a:custGeom>
            <a:avLst/>
            <a:gdLst/>
            <a:ahLst/>
            <a:cxnLst/>
            <a:rect l="l" t="t" r="r" b="b"/>
            <a:pathLst>
              <a:path h="1401">
                <a:moveTo>
                  <a:pt x="0" y="1401"/>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6" name="object 106"/>
          <p:cNvSpPr/>
          <p:nvPr/>
        </p:nvSpPr>
        <p:spPr>
          <a:xfrm>
            <a:off x="2177794"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8" name="object 108"/>
          <p:cNvSpPr/>
          <p:nvPr/>
        </p:nvSpPr>
        <p:spPr>
          <a:xfrm>
            <a:off x="3471866"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09" name="object 109"/>
          <p:cNvSpPr/>
          <p:nvPr/>
        </p:nvSpPr>
        <p:spPr>
          <a:xfrm>
            <a:off x="3473766" y="1421000"/>
            <a:ext cx="0" cy="1402"/>
          </a:xfrm>
          <a:custGeom>
            <a:avLst/>
            <a:gdLst/>
            <a:ahLst/>
            <a:cxnLst/>
            <a:rect l="l" t="t" r="r" b="b"/>
            <a:pathLst>
              <a:path h="1402">
                <a:moveTo>
                  <a:pt x="0" y="0"/>
                </a:moveTo>
                <a:lnTo>
                  <a:pt x="0" y="1402"/>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11" name="object 111"/>
          <p:cNvSpPr/>
          <p:nvPr/>
        </p:nvSpPr>
        <p:spPr>
          <a:xfrm>
            <a:off x="3473766" y="2760665"/>
            <a:ext cx="0" cy="1401"/>
          </a:xfrm>
          <a:custGeom>
            <a:avLst/>
            <a:gdLst/>
            <a:ahLst/>
            <a:cxnLst/>
            <a:rect l="l" t="t" r="r" b="b"/>
            <a:pathLst>
              <a:path h="1401">
                <a:moveTo>
                  <a:pt x="0" y="0"/>
                </a:moveTo>
                <a:lnTo>
                  <a:pt x="0" y="1401"/>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16" name="object 116"/>
          <p:cNvSpPr/>
          <p:nvPr/>
        </p:nvSpPr>
        <p:spPr>
          <a:xfrm>
            <a:off x="4764883" y="1218408"/>
            <a:ext cx="9524" cy="0"/>
          </a:xfrm>
          <a:custGeom>
            <a:avLst/>
            <a:gdLst/>
            <a:ahLst/>
            <a:cxnLst/>
            <a:rect l="l" t="t" r="r" b="b"/>
            <a:pathLst>
              <a:path w="12699">
                <a:moveTo>
                  <a:pt x="12699" y="0"/>
                </a:moveTo>
                <a:lnTo>
                  <a:pt x="0" y="0"/>
                </a:lnTo>
              </a:path>
            </a:pathLst>
          </a:custGeom>
          <a:ln w="9524">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18" name="object 118"/>
          <p:cNvSpPr/>
          <p:nvPr/>
        </p:nvSpPr>
        <p:spPr>
          <a:xfrm>
            <a:off x="4769646" y="2948782"/>
            <a:ext cx="2" cy="0"/>
          </a:xfrm>
          <a:custGeom>
            <a:avLst/>
            <a:gdLst/>
            <a:ahLst/>
            <a:cxnLst/>
            <a:rect l="l" t="t" r="r" b="b"/>
            <a:pathLst>
              <a:path w="1">
                <a:moveTo>
                  <a:pt x="0" y="0"/>
                </a:moveTo>
                <a:lnTo>
                  <a:pt x="1" y="0"/>
                </a:lnTo>
              </a:path>
            </a:pathLst>
          </a:custGeom>
          <a:ln w="9524">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1" name="object 121"/>
          <p:cNvSpPr/>
          <p:nvPr/>
        </p:nvSpPr>
        <p:spPr>
          <a:xfrm>
            <a:off x="5419728"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3" name="object 123"/>
          <p:cNvSpPr/>
          <p:nvPr/>
        </p:nvSpPr>
        <p:spPr>
          <a:xfrm>
            <a:off x="4118513"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4" name="object 124"/>
          <p:cNvSpPr/>
          <p:nvPr/>
        </p:nvSpPr>
        <p:spPr>
          <a:xfrm>
            <a:off x="4117656" y="1421000"/>
            <a:ext cx="0" cy="1402"/>
          </a:xfrm>
          <a:custGeom>
            <a:avLst/>
            <a:gdLst/>
            <a:ahLst/>
            <a:cxnLst/>
            <a:rect l="l" t="t" r="r" b="b"/>
            <a:pathLst>
              <a:path h="1402">
                <a:moveTo>
                  <a:pt x="0" y="1402"/>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5" name="object 125"/>
          <p:cNvSpPr/>
          <p:nvPr/>
        </p:nvSpPr>
        <p:spPr>
          <a:xfrm>
            <a:off x="4117656" y="2760665"/>
            <a:ext cx="0" cy="1401"/>
          </a:xfrm>
          <a:custGeom>
            <a:avLst/>
            <a:gdLst/>
            <a:ahLst/>
            <a:cxnLst/>
            <a:rect l="l" t="t" r="r" b="b"/>
            <a:pathLst>
              <a:path h="1401">
                <a:moveTo>
                  <a:pt x="0" y="1401"/>
                </a:moveTo>
                <a:lnTo>
                  <a:pt x="0" y="0"/>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7" name="object 127"/>
          <p:cNvSpPr/>
          <p:nvPr/>
        </p:nvSpPr>
        <p:spPr>
          <a:xfrm>
            <a:off x="4118513"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29" name="object 129"/>
          <p:cNvSpPr/>
          <p:nvPr/>
        </p:nvSpPr>
        <p:spPr>
          <a:xfrm>
            <a:off x="5419728"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30" name="object 130"/>
          <p:cNvSpPr/>
          <p:nvPr/>
        </p:nvSpPr>
        <p:spPr>
          <a:xfrm>
            <a:off x="5421629" y="1421000"/>
            <a:ext cx="0" cy="1402"/>
          </a:xfrm>
          <a:custGeom>
            <a:avLst/>
            <a:gdLst/>
            <a:ahLst/>
            <a:cxnLst/>
            <a:rect l="l" t="t" r="r" b="b"/>
            <a:pathLst>
              <a:path h="1402">
                <a:moveTo>
                  <a:pt x="0" y="0"/>
                </a:moveTo>
                <a:lnTo>
                  <a:pt x="0" y="1402"/>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32" name="object 132"/>
          <p:cNvSpPr/>
          <p:nvPr/>
        </p:nvSpPr>
        <p:spPr>
          <a:xfrm>
            <a:off x="5421629" y="2760665"/>
            <a:ext cx="0" cy="1401"/>
          </a:xfrm>
          <a:custGeom>
            <a:avLst/>
            <a:gdLst/>
            <a:ahLst/>
            <a:cxnLst/>
            <a:rect l="l" t="t" r="r" b="b"/>
            <a:pathLst>
              <a:path h="1401">
                <a:moveTo>
                  <a:pt x="0" y="0"/>
                </a:moveTo>
                <a:lnTo>
                  <a:pt x="0" y="1401"/>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2" name="object 142"/>
          <p:cNvSpPr/>
          <p:nvPr/>
        </p:nvSpPr>
        <p:spPr>
          <a:xfrm>
            <a:off x="7336633"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4" name="object 144"/>
          <p:cNvSpPr/>
          <p:nvPr/>
        </p:nvSpPr>
        <p:spPr>
          <a:xfrm>
            <a:off x="5936594" y="2763203"/>
            <a:ext cx="1052" cy="0"/>
          </a:xfrm>
          <a:custGeom>
            <a:avLst/>
            <a:gdLst/>
            <a:ahLst/>
            <a:cxnLst/>
            <a:rect l="l" t="t" r="r" b="b"/>
            <a:pathLst>
              <a:path w="1403">
                <a:moveTo>
                  <a:pt x="1403"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5" name="object 145"/>
          <p:cNvSpPr/>
          <p:nvPr/>
        </p:nvSpPr>
        <p:spPr>
          <a:xfrm>
            <a:off x="5935741" y="1421000"/>
            <a:ext cx="0" cy="1402"/>
          </a:xfrm>
          <a:custGeom>
            <a:avLst/>
            <a:gdLst/>
            <a:ahLst/>
            <a:cxnLst/>
            <a:rect l="l" t="t" r="r" b="b"/>
            <a:pathLst>
              <a:path h="1402">
                <a:moveTo>
                  <a:pt x="0" y="1402"/>
                </a:moveTo>
                <a:lnTo>
                  <a:pt x="0" y="0"/>
                </a:lnTo>
              </a:path>
            </a:pathLst>
          </a:custGeom>
          <a:ln w="1403">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6" name="object 146"/>
          <p:cNvSpPr/>
          <p:nvPr/>
        </p:nvSpPr>
        <p:spPr>
          <a:xfrm>
            <a:off x="5935741" y="2760665"/>
            <a:ext cx="0" cy="1401"/>
          </a:xfrm>
          <a:custGeom>
            <a:avLst/>
            <a:gdLst/>
            <a:ahLst/>
            <a:cxnLst/>
            <a:rect l="l" t="t" r="r" b="b"/>
            <a:pathLst>
              <a:path h="1401">
                <a:moveTo>
                  <a:pt x="0" y="1401"/>
                </a:moveTo>
                <a:lnTo>
                  <a:pt x="0" y="0"/>
                </a:lnTo>
              </a:path>
            </a:pathLst>
          </a:custGeom>
          <a:ln w="1403">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8" name="object 148"/>
          <p:cNvSpPr/>
          <p:nvPr/>
        </p:nvSpPr>
        <p:spPr>
          <a:xfrm>
            <a:off x="5936594" y="1419861"/>
            <a:ext cx="1052" cy="0"/>
          </a:xfrm>
          <a:custGeom>
            <a:avLst/>
            <a:gdLst/>
            <a:ahLst/>
            <a:cxnLst/>
            <a:rect l="l" t="t" r="r" b="b"/>
            <a:pathLst>
              <a:path w="1403">
                <a:moveTo>
                  <a:pt x="0" y="0"/>
                </a:moveTo>
                <a:lnTo>
                  <a:pt x="1403"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49" name="object 149"/>
          <p:cNvSpPr/>
          <p:nvPr/>
        </p:nvSpPr>
        <p:spPr>
          <a:xfrm>
            <a:off x="5652406" y="1419862"/>
            <a:ext cx="1398984" cy="42862"/>
          </a:xfrm>
          <a:custGeom>
            <a:avLst/>
            <a:gdLst/>
            <a:ahLst/>
            <a:cxnLst/>
            <a:rect l="l" t="t" r="r" b="b"/>
            <a:pathLst>
              <a:path w="1865312">
                <a:moveTo>
                  <a:pt x="0" y="0"/>
                </a:moveTo>
                <a:lnTo>
                  <a:pt x="186531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50" name="object 150"/>
          <p:cNvSpPr/>
          <p:nvPr/>
        </p:nvSpPr>
        <p:spPr>
          <a:xfrm>
            <a:off x="7336633"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51" name="object 151"/>
          <p:cNvSpPr/>
          <p:nvPr/>
        </p:nvSpPr>
        <p:spPr>
          <a:xfrm>
            <a:off x="7338535" y="1421000"/>
            <a:ext cx="0" cy="1402"/>
          </a:xfrm>
          <a:custGeom>
            <a:avLst/>
            <a:gdLst/>
            <a:ahLst/>
            <a:cxnLst/>
            <a:rect l="l" t="t" r="r" b="b"/>
            <a:pathLst>
              <a:path h="1402">
                <a:moveTo>
                  <a:pt x="0" y="0"/>
                </a:moveTo>
                <a:lnTo>
                  <a:pt x="0" y="1402"/>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53" name="object 153"/>
          <p:cNvSpPr/>
          <p:nvPr/>
        </p:nvSpPr>
        <p:spPr>
          <a:xfrm>
            <a:off x="7338535" y="2760665"/>
            <a:ext cx="0" cy="1401"/>
          </a:xfrm>
          <a:custGeom>
            <a:avLst/>
            <a:gdLst/>
            <a:ahLst/>
            <a:cxnLst/>
            <a:rect l="l" t="t" r="r" b="b"/>
            <a:pathLst>
              <a:path h="1401">
                <a:moveTo>
                  <a:pt x="0" y="0"/>
                </a:moveTo>
                <a:lnTo>
                  <a:pt x="0" y="1401"/>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54" name="object 154"/>
          <p:cNvSpPr/>
          <p:nvPr/>
        </p:nvSpPr>
        <p:spPr>
          <a:xfrm>
            <a:off x="5652404" y="1445017"/>
            <a:ext cx="1660139" cy="698108"/>
          </a:xfrm>
          <a:custGeom>
            <a:avLst/>
            <a:gdLst/>
            <a:ahLst/>
            <a:cxnLst/>
            <a:rect l="l" t="t" r="r" b="b"/>
            <a:pathLst>
              <a:path w="1862772" h="1335721">
                <a:moveTo>
                  <a:pt x="0" y="0"/>
                </a:moveTo>
                <a:lnTo>
                  <a:pt x="1862772" y="0"/>
                </a:lnTo>
                <a:lnTo>
                  <a:pt x="1862772" y="1335721"/>
                </a:lnTo>
                <a:lnTo>
                  <a:pt x="0" y="1335721"/>
                </a:lnTo>
                <a:lnTo>
                  <a:pt x="0" y="0"/>
                </a:lnTo>
                <a:close/>
              </a:path>
            </a:pathLst>
          </a:custGeom>
          <a:solidFill>
            <a:srgbClr val="FFC000"/>
          </a:solidFill>
          <a:ln w="3809">
            <a:solidFill>
              <a:srgbClr val="363643"/>
            </a:solidFill>
          </a:ln>
          <a:effectLst>
            <a:outerShdw blurRad="50800" dist="38100" dir="13500000" algn="br" rotWithShape="0">
              <a:prstClr val="black">
                <a:alpha val="40000"/>
              </a:prstClr>
            </a:outerShdw>
          </a:effectLst>
        </p:spPr>
        <p:txBody>
          <a:bodyPr wrap="square" lIns="0" tIns="0" rIns="0" bIns="0" rtlCol="0">
            <a:noAutofit/>
          </a:bodyPr>
          <a:lstStyle/>
          <a:p>
            <a:pPr algn="ctr"/>
            <a:endParaRPr lang="id-ID" sz="1200" b="1" dirty="0">
              <a:solidFill>
                <a:prstClr val="black"/>
              </a:solidFill>
              <a:latin typeface="Calibri"/>
            </a:endParaRPr>
          </a:p>
          <a:p>
            <a:pPr algn="ctr"/>
            <a:r>
              <a:rPr lang="id-ID" sz="1000" b="1" dirty="0">
                <a:solidFill>
                  <a:prstClr val="black"/>
                </a:solidFill>
              </a:rPr>
              <a:t>PEMBERDAYAAN MASYARAKAT DESA</a:t>
            </a:r>
          </a:p>
        </p:txBody>
      </p:sp>
      <p:sp>
        <p:nvSpPr>
          <p:cNvPr id="163" name="object 163"/>
          <p:cNvSpPr/>
          <p:nvPr/>
        </p:nvSpPr>
        <p:spPr>
          <a:xfrm>
            <a:off x="8959456" y="2763203"/>
            <a:ext cx="1052" cy="0"/>
          </a:xfrm>
          <a:custGeom>
            <a:avLst/>
            <a:gdLst/>
            <a:ahLst/>
            <a:cxnLst/>
            <a:rect l="l" t="t" r="r" b="b"/>
            <a:pathLst>
              <a:path w="1402">
                <a:moveTo>
                  <a:pt x="1402"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65" name="object 165"/>
          <p:cNvSpPr/>
          <p:nvPr/>
        </p:nvSpPr>
        <p:spPr>
          <a:xfrm>
            <a:off x="7460594" y="2763203"/>
            <a:ext cx="1052" cy="0"/>
          </a:xfrm>
          <a:custGeom>
            <a:avLst/>
            <a:gdLst/>
            <a:ahLst/>
            <a:cxnLst/>
            <a:rect l="l" t="t" r="r" b="b"/>
            <a:pathLst>
              <a:path w="1403">
                <a:moveTo>
                  <a:pt x="1403" y="0"/>
                </a:moveTo>
                <a:lnTo>
                  <a:pt x="0"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66" name="object 166"/>
          <p:cNvSpPr/>
          <p:nvPr/>
        </p:nvSpPr>
        <p:spPr>
          <a:xfrm>
            <a:off x="7459740" y="1421000"/>
            <a:ext cx="0" cy="1402"/>
          </a:xfrm>
          <a:custGeom>
            <a:avLst/>
            <a:gdLst/>
            <a:ahLst/>
            <a:cxnLst/>
            <a:rect l="l" t="t" r="r" b="b"/>
            <a:pathLst>
              <a:path h="1402">
                <a:moveTo>
                  <a:pt x="0" y="1402"/>
                </a:moveTo>
                <a:lnTo>
                  <a:pt x="0" y="0"/>
                </a:lnTo>
              </a:path>
            </a:pathLst>
          </a:custGeom>
          <a:ln w="1403">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67" name="object 167"/>
          <p:cNvSpPr/>
          <p:nvPr/>
        </p:nvSpPr>
        <p:spPr>
          <a:xfrm>
            <a:off x="7459740" y="2760665"/>
            <a:ext cx="0" cy="1401"/>
          </a:xfrm>
          <a:custGeom>
            <a:avLst/>
            <a:gdLst/>
            <a:ahLst/>
            <a:cxnLst/>
            <a:rect l="l" t="t" r="r" b="b"/>
            <a:pathLst>
              <a:path h="1401">
                <a:moveTo>
                  <a:pt x="0" y="1401"/>
                </a:moveTo>
                <a:lnTo>
                  <a:pt x="0" y="0"/>
                </a:lnTo>
              </a:path>
            </a:pathLst>
          </a:custGeom>
          <a:ln w="1403">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69" name="object 169"/>
          <p:cNvSpPr/>
          <p:nvPr/>
        </p:nvSpPr>
        <p:spPr>
          <a:xfrm>
            <a:off x="7460594" y="1419861"/>
            <a:ext cx="1052" cy="0"/>
          </a:xfrm>
          <a:custGeom>
            <a:avLst/>
            <a:gdLst/>
            <a:ahLst/>
            <a:cxnLst/>
            <a:rect l="l" t="t" r="r" b="b"/>
            <a:pathLst>
              <a:path w="1403">
                <a:moveTo>
                  <a:pt x="0" y="0"/>
                </a:moveTo>
                <a:lnTo>
                  <a:pt x="1403"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71" name="object 171"/>
          <p:cNvSpPr/>
          <p:nvPr/>
        </p:nvSpPr>
        <p:spPr>
          <a:xfrm>
            <a:off x="8959456" y="1419861"/>
            <a:ext cx="1052" cy="0"/>
          </a:xfrm>
          <a:custGeom>
            <a:avLst/>
            <a:gdLst/>
            <a:ahLst/>
            <a:cxnLst/>
            <a:rect l="l" t="t" r="r" b="b"/>
            <a:pathLst>
              <a:path w="1402">
                <a:moveTo>
                  <a:pt x="0" y="0"/>
                </a:moveTo>
                <a:lnTo>
                  <a:pt x="1402" y="0"/>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72" name="object 172"/>
          <p:cNvSpPr/>
          <p:nvPr/>
        </p:nvSpPr>
        <p:spPr>
          <a:xfrm>
            <a:off x="8961358" y="1421000"/>
            <a:ext cx="0" cy="1402"/>
          </a:xfrm>
          <a:custGeom>
            <a:avLst/>
            <a:gdLst/>
            <a:ahLst/>
            <a:cxnLst/>
            <a:rect l="l" t="t" r="r" b="b"/>
            <a:pathLst>
              <a:path h="1402">
                <a:moveTo>
                  <a:pt x="0" y="0"/>
                </a:moveTo>
                <a:lnTo>
                  <a:pt x="0" y="1402"/>
                </a:lnTo>
              </a:path>
            </a:pathLst>
          </a:custGeom>
          <a:ln w="1402">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174" name="object 174"/>
          <p:cNvSpPr/>
          <p:nvPr/>
        </p:nvSpPr>
        <p:spPr>
          <a:xfrm>
            <a:off x="8961358" y="2760665"/>
            <a:ext cx="0" cy="1401"/>
          </a:xfrm>
          <a:custGeom>
            <a:avLst/>
            <a:gdLst/>
            <a:ahLst/>
            <a:cxnLst/>
            <a:rect l="l" t="t" r="r" b="b"/>
            <a:pathLst>
              <a:path h="1401">
                <a:moveTo>
                  <a:pt x="0" y="0"/>
                </a:moveTo>
                <a:lnTo>
                  <a:pt x="0" y="1401"/>
                </a:lnTo>
              </a:path>
            </a:pathLst>
          </a:custGeom>
          <a:ln w="1269">
            <a:solidFill>
              <a:srgbClr val="363643"/>
            </a:solidFill>
          </a:ln>
        </p:spPr>
        <p:txBody>
          <a:bodyPr wrap="square" lIns="0" tIns="0" rIns="0" bIns="0" rtlCol="0">
            <a:noAutofit/>
          </a:bodyPr>
          <a:lstStyle/>
          <a:p>
            <a:endParaRPr smtClean="0">
              <a:solidFill>
                <a:prstClr val="black"/>
              </a:solidFill>
              <a:latin typeface="Calibri"/>
              <a:cs typeface="+mn-cs"/>
            </a:endParaRPr>
          </a:p>
        </p:txBody>
      </p:sp>
      <p:sp>
        <p:nvSpPr>
          <p:cNvPr id="61" name="object 61"/>
          <p:cNvSpPr txBox="1"/>
          <p:nvPr/>
        </p:nvSpPr>
        <p:spPr>
          <a:xfrm>
            <a:off x="5652404" y="2210820"/>
            <a:ext cx="1660139" cy="4504305"/>
          </a:xfrm>
          <a:prstGeom prst="rect">
            <a:avLst/>
          </a:prstGeom>
          <a:solidFill>
            <a:schemeClr val="accent4">
              <a:lumMod val="75000"/>
            </a:schemeClr>
          </a:solidFill>
          <a:ln>
            <a:solidFill>
              <a:schemeClr val="tx1"/>
            </a:solidFill>
          </a:ln>
          <a:effectLst>
            <a:innerShdw blurRad="63500" dist="50800">
              <a:prstClr val="black">
                <a:alpha val="50000"/>
              </a:prstClr>
            </a:innerShdw>
          </a:effectLst>
        </p:spPr>
        <p:txBody>
          <a:bodyPr wrap="square" lIns="0" tIns="0" rIns="0" bIns="0" rtlCol="0">
            <a:noAutofit/>
          </a:bodyPr>
          <a:lstStyle/>
          <a:p>
            <a:pPr marL="10787">
              <a:spcBef>
                <a:spcPts val="510"/>
              </a:spcBef>
            </a:pPr>
            <a:r>
              <a:rPr sz="1200" dirty="0">
                <a:solidFill>
                  <a:srgbClr val="282933"/>
                </a:solidFill>
                <a:latin typeface="Arial"/>
                <a:cs typeface="Arial"/>
              </a:rPr>
              <a:t>Sub </a:t>
            </a:r>
            <a:r>
              <a:rPr sz="1200" dirty="0" err="1">
                <a:solidFill>
                  <a:srgbClr val="282933"/>
                </a:solidFill>
                <a:latin typeface="Arial"/>
                <a:cs typeface="Arial"/>
              </a:rPr>
              <a:t>Bidang</a:t>
            </a:r>
            <a:endParaRPr sz="1200" dirty="0">
              <a:solidFill>
                <a:srgbClr val="282933"/>
              </a:solidFill>
              <a:latin typeface="Arial"/>
              <a:cs typeface="Arial"/>
            </a:endParaRPr>
          </a:p>
          <a:p>
            <a:pPr marL="253503" indent="-242716">
              <a:spcBef>
                <a:spcPts val="510"/>
              </a:spcBef>
              <a:buFont typeface="Wingdings" pitchFamily="2" charset="2"/>
              <a:buChar char="ü"/>
            </a:pPr>
            <a:r>
              <a:rPr sz="1200" dirty="0" err="1">
                <a:solidFill>
                  <a:srgbClr val="282933"/>
                </a:solidFill>
                <a:latin typeface="Arial"/>
                <a:cs typeface="Arial"/>
              </a:rPr>
              <a:t>kelautan</a:t>
            </a:r>
            <a:r>
              <a:rPr sz="1200" dirty="0">
                <a:solidFill>
                  <a:srgbClr val="282933"/>
                </a:solidFill>
                <a:latin typeface="Arial"/>
                <a:cs typeface="Arial"/>
              </a:rPr>
              <a:t> </a:t>
            </a:r>
            <a:r>
              <a:rPr sz="1200" dirty="0" err="1">
                <a:solidFill>
                  <a:srgbClr val="282933"/>
                </a:solidFill>
                <a:latin typeface="Arial"/>
                <a:cs typeface="Arial"/>
              </a:rPr>
              <a:t>dan</a:t>
            </a:r>
            <a:r>
              <a:rPr sz="1200" dirty="0">
                <a:solidFill>
                  <a:srgbClr val="282933"/>
                </a:solidFill>
                <a:latin typeface="Arial"/>
                <a:cs typeface="Arial"/>
              </a:rPr>
              <a:t> </a:t>
            </a:r>
            <a:r>
              <a:rPr sz="1200" dirty="0" err="1">
                <a:solidFill>
                  <a:srgbClr val="282933"/>
                </a:solidFill>
                <a:latin typeface="Arial"/>
                <a:cs typeface="Arial"/>
              </a:rPr>
              <a:t>perikanan</a:t>
            </a:r>
            <a:r>
              <a:rPr sz="1200" dirty="0">
                <a:solidFill>
                  <a:srgbClr val="282933"/>
                </a:solidFill>
                <a:latin typeface="Arial"/>
                <a:cs typeface="Arial"/>
              </a:rPr>
              <a:t>;</a:t>
            </a:r>
            <a:endParaRPr sz="1200" dirty="0">
              <a:solidFill>
                <a:prstClr val="black"/>
              </a:solidFill>
              <a:latin typeface="Arial"/>
              <a:cs typeface="Arial"/>
            </a:endParaRPr>
          </a:p>
          <a:p>
            <a:pPr marL="253503" indent="-242716">
              <a:spcBef>
                <a:spcPts val="510"/>
              </a:spcBef>
              <a:buFont typeface="Wingdings" pitchFamily="2" charset="2"/>
              <a:buChar char="ü"/>
            </a:pPr>
            <a:r>
              <a:rPr sz="1200" dirty="0" err="1">
                <a:solidFill>
                  <a:srgbClr val="282933"/>
                </a:solidFill>
                <a:latin typeface="Arial"/>
                <a:cs typeface="Arial"/>
              </a:rPr>
              <a:t>pertanian</a:t>
            </a:r>
            <a:r>
              <a:rPr sz="1200" dirty="0">
                <a:solidFill>
                  <a:srgbClr val="282933"/>
                </a:solidFill>
                <a:latin typeface="Arial"/>
                <a:cs typeface="Arial"/>
              </a:rPr>
              <a:t> dan peternakan;</a:t>
            </a:r>
            <a:endParaRPr sz="1200" dirty="0">
              <a:solidFill>
                <a:prstClr val="black"/>
              </a:solidFill>
              <a:latin typeface="Arial"/>
              <a:cs typeface="Arial"/>
            </a:endParaRPr>
          </a:p>
          <a:p>
            <a:pPr marL="253503" marR="116616" indent="-242716">
              <a:spcBef>
                <a:spcPts val="510"/>
              </a:spcBef>
              <a:buFont typeface="Wingdings" pitchFamily="2" charset="2"/>
              <a:buChar char="ü"/>
            </a:pPr>
            <a:r>
              <a:rPr sz="1200" dirty="0">
                <a:solidFill>
                  <a:srgbClr val="282933"/>
                </a:solidFill>
                <a:latin typeface="Arial"/>
                <a:cs typeface="Arial"/>
              </a:rPr>
              <a:t>peningkatan kapasitas </a:t>
            </a:r>
            <a:r>
              <a:rPr sz="1200" dirty="0" err="1">
                <a:solidFill>
                  <a:srgbClr val="282933"/>
                </a:solidFill>
                <a:latin typeface="Arial"/>
                <a:cs typeface="Arial"/>
              </a:rPr>
              <a:t>aparatur</a:t>
            </a:r>
            <a:r>
              <a:rPr sz="1200" dirty="0">
                <a:solidFill>
                  <a:srgbClr val="282933"/>
                </a:solidFill>
                <a:latin typeface="Arial"/>
                <a:cs typeface="Arial"/>
              </a:rPr>
              <a:t> </a:t>
            </a:r>
            <a:r>
              <a:rPr sz="1200" dirty="0" err="1">
                <a:solidFill>
                  <a:srgbClr val="282933"/>
                </a:solidFill>
                <a:latin typeface="Arial"/>
                <a:cs typeface="Arial"/>
              </a:rPr>
              <a:t>Desa</a:t>
            </a:r>
            <a:r>
              <a:rPr sz="1200" dirty="0">
                <a:solidFill>
                  <a:srgbClr val="282933"/>
                </a:solidFill>
                <a:latin typeface="Arial"/>
                <a:cs typeface="Arial"/>
              </a:rPr>
              <a:t>;</a:t>
            </a:r>
            <a:endParaRPr sz="1200" dirty="0">
              <a:solidFill>
                <a:prstClr val="black"/>
              </a:solidFill>
              <a:latin typeface="Arial"/>
              <a:cs typeface="Arial"/>
            </a:endParaRPr>
          </a:p>
          <a:p>
            <a:pPr marL="253503" marR="116616" indent="-242716">
              <a:spcBef>
                <a:spcPts val="510"/>
              </a:spcBef>
              <a:buFont typeface="Wingdings" pitchFamily="2" charset="2"/>
              <a:buChar char="ü"/>
            </a:pPr>
            <a:r>
              <a:rPr sz="1200" dirty="0" err="1">
                <a:solidFill>
                  <a:srgbClr val="282933"/>
                </a:solidFill>
                <a:latin typeface="Arial"/>
                <a:cs typeface="Arial"/>
              </a:rPr>
              <a:t>pemberdayaan</a:t>
            </a:r>
            <a:r>
              <a:rPr sz="1200" dirty="0">
                <a:solidFill>
                  <a:srgbClr val="282933"/>
                </a:solidFill>
                <a:latin typeface="Arial"/>
                <a:cs typeface="Arial"/>
              </a:rPr>
              <a:t> </a:t>
            </a:r>
            <a:r>
              <a:rPr sz="1200" dirty="0" err="1">
                <a:solidFill>
                  <a:srgbClr val="282933"/>
                </a:solidFill>
                <a:latin typeface="Arial"/>
                <a:cs typeface="Arial"/>
              </a:rPr>
              <a:t>perempuan</a:t>
            </a:r>
            <a:r>
              <a:rPr sz="1200" dirty="0">
                <a:solidFill>
                  <a:srgbClr val="282933"/>
                </a:solidFill>
                <a:latin typeface="Arial"/>
                <a:cs typeface="Arial"/>
              </a:rPr>
              <a:t>, </a:t>
            </a:r>
            <a:r>
              <a:rPr sz="1200" dirty="0" err="1">
                <a:solidFill>
                  <a:srgbClr val="282933"/>
                </a:solidFill>
                <a:latin typeface="Arial"/>
                <a:cs typeface="Arial"/>
              </a:rPr>
              <a:t>perlindungan</a:t>
            </a:r>
            <a:r>
              <a:rPr sz="1200" dirty="0">
                <a:solidFill>
                  <a:srgbClr val="282933"/>
                </a:solidFill>
                <a:latin typeface="Arial"/>
                <a:cs typeface="Arial"/>
              </a:rPr>
              <a:t> anak </a:t>
            </a:r>
            <a:r>
              <a:rPr sz="1200" dirty="0" err="1">
                <a:solidFill>
                  <a:srgbClr val="282933"/>
                </a:solidFill>
                <a:latin typeface="Arial"/>
                <a:cs typeface="Arial"/>
              </a:rPr>
              <a:t>dan</a:t>
            </a:r>
            <a:r>
              <a:rPr sz="1200" dirty="0">
                <a:solidFill>
                  <a:srgbClr val="282933"/>
                </a:solidFill>
                <a:latin typeface="Arial"/>
                <a:cs typeface="Arial"/>
              </a:rPr>
              <a:t> </a:t>
            </a:r>
            <a:r>
              <a:rPr sz="1200" dirty="0">
                <a:solidFill>
                  <a:prstClr val="black"/>
                </a:solidFill>
                <a:latin typeface="Arial"/>
                <a:cs typeface="Arial"/>
              </a:rPr>
              <a:t> </a:t>
            </a:r>
            <a:r>
              <a:rPr sz="1200" dirty="0" err="1">
                <a:solidFill>
                  <a:srgbClr val="282933"/>
                </a:solidFill>
                <a:latin typeface="Arial"/>
                <a:cs typeface="Arial"/>
              </a:rPr>
              <a:t>keluarga</a:t>
            </a:r>
            <a:r>
              <a:rPr sz="1200" dirty="0">
                <a:solidFill>
                  <a:srgbClr val="282933"/>
                </a:solidFill>
                <a:latin typeface="Arial"/>
                <a:cs typeface="Arial"/>
              </a:rPr>
              <a:t>;</a:t>
            </a:r>
            <a:endParaRPr sz="1200" dirty="0">
              <a:solidFill>
                <a:prstClr val="black"/>
              </a:solidFill>
              <a:latin typeface="Arial"/>
              <a:cs typeface="Arial"/>
            </a:endParaRPr>
          </a:p>
          <a:p>
            <a:pPr marL="253503" marR="116616" indent="-242716">
              <a:spcBef>
                <a:spcPts val="510"/>
              </a:spcBef>
              <a:buFont typeface="Wingdings" pitchFamily="2" charset="2"/>
              <a:buChar char="ü"/>
            </a:pPr>
            <a:r>
              <a:rPr sz="1200" dirty="0" err="1">
                <a:solidFill>
                  <a:srgbClr val="282933"/>
                </a:solidFill>
                <a:latin typeface="Arial"/>
                <a:cs typeface="Arial"/>
              </a:rPr>
              <a:t>koperasi</a:t>
            </a:r>
            <a:r>
              <a:rPr sz="1200" dirty="0">
                <a:solidFill>
                  <a:srgbClr val="282933"/>
                </a:solidFill>
                <a:latin typeface="Arial"/>
                <a:cs typeface="Arial"/>
              </a:rPr>
              <a:t>, usaha mikro kecil </a:t>
            </a:r>
            <a:r>
              <a:rPr sz="1200" dirty="0" err="1">
                <a:solidFill>
                  <a:srgbClr val="282933"/>
                </a:solidFill>
                <a:latin typeface="Arial"/>
                <a:cs typeface="Arial"/>
              </a:rPr>
              <a:t>dan</a:t>
            </a:r>
            <a:r>
              <a:rPr sz="1200" dirty="0">
                <a:solidFill>
                  <a:srgbClr val="282933"/>
                </a:solidFill>
                <a:latin typeface="Arial"/>
                <a:cs typeface="Arial"/>
              </a:rPr>
              <a:t> </a:t>
            </a:r>
            <a:r>
              <a:rPr sz="1200" dirty="0" err="1">
                <a:solidFill>
                  <a:srgbClr val="282933"/>
                </a:solidFill>
                <a:latin typeface="Arial"/>
                <a:cs typeface="Arial"/>
              </a:rPr>
              <a:t>menengah</a:t>
            </a:r>
            <a:r>
              <a:rPr sz="1200" dirty="0">
                <a:solidFill>
                  <a:srgbClr val="282933"/>
                </a:solidFill>
                <a:latin typeface="Arial"/>
                <a:cs typeface="Arial"/>
              </a:rPr>
              <a:t>;</a:t>
            </a:r>
            <a:endParaRPr sz="1200" dirty="0">
              <a:solidFill>
                <a:prstClr val="black"/>
              </a:solidFill>
              <a:latin typeface="Arial"/>
              <a:cs typeface="Arial"/>
            </a:endParaRPr>
          </a:p>
          <a:p>
            <a:pPr marL="253503" marR="116616" indent="-242716">
              <a:spcBef>
                <a:spcPts val="510"/>
              </a:spcBef>
              <a:buFont typeface="Wingdings" pitchFamily="2" charset="2"/>
              <a:buChar char="ü"/>
            </a:pPr>
            <a:r>
              <a:rPr sz="1200" dirty="0" err="1">
                <a:solidFill>
                  <a:srgbClr val="282933"/>
                </a:solidFill>
                <a:latin typeface="Arial"/>
                <a:cs typeface="Arial"/>
              </a:rPr>
              <a:t>dukungan</a:t>
            </a:r>
            <a:r>
              <a:rPr sz="1200" dirty="0">
                <a:solidFill>
                  <a:srgbClr val="282933"/>
                </a:solidFill>
                <a:latin typeface="Arial"/>
                <a:cs typeface="Arial"/>
              </a:rPr>
              <a:t> </a:t>
            </a:r>
            <a:r>
              <a:rPr sz="1200" dirty="0" err="1">
                <a:solidFill>
                  <a:srgbClr val="282933"/>
                </a:solidFill>
                <a:latin typeface="Arial"/>
                <a:cs typeface="Arial"/>
              </a:rPr>
              <a:t>penanaman</a:t>
            </a:r>
            <a:r>
              <a:rPr sz="1200" dirty="0">
                <a:solidFill>
                  <a:srgbClr val="282933"/>
                </a:solidFill>
                <a:latin typeface="Arial"/>
                <a:cs typeface="Arial"/>
              </a:rPr>
              <a:t> modal</a:t>
            </a:r>
            <a:endParaRPr sz="1200" dirty="0">
              <a:solidFill>
                <a:prstClr val="black"/>
              </a:solidFill>
              <a:latin typeface="Arial"/>
              <a:cs typeface="Arial"/>
            </a:endParaRPr>
          </a:p>
          <a:p>
            <a:pPr marL="253503" marR="116616" indent="-242716">
              <a:spcBef>
                <a:spcPts val="510"/>
              </a:spcBef>
              <a:buFont typeface="Wingdings" pitchFamily="2" charset="2"/>
              <a:buChar char="ü"/>
            </a:pPr>
            <a:r>
              <a:rPr sz="1200" dirty="0" err="1">
                <a:solidFill>
                  <a:srgbClr val="282933"/>
                </a:solidFill>
                <a:latin typeface="Arial"/>
                <a:cs typeface="Arial"/>
              </a:rPr>
              <a:t>perdagangan</a:t>
            </a:r>
            <a:r>
              <a:rPr sz="1200" dirty="0">
                <a:solidFill>
                  <a:srgbClr val="282933"/>
                </a:solidFill>
                <a:latin typeface="Arial"/>
                <a:cs typeface="Arial"/>
              </a:rPr>
              <a:t> </a:t>
            </a:r>
            <a:r>
              <a:rPr sz="1200" dirty="0" err="1">
                <a:solidFill>
                  <a:srgbClr val="282933"/>
                </a:solidFill>
                <a:latin typeface="Arial"/>
                <a:cs typeface="Arial"/>
              </a:rPr>
              <a:t>dan</a:t>
            </a:r>
            <a:r>
              <a:rPr sz="1200" dirty="0">
                <a:solidFill>
                  <a:srgbClr val="282933"/>
                </a:solidFill>
                <a:latin typeface="Arial"/>
                <a:cs typeface="Arial"/>
              </a:rPr>
              <a:t> </a:t>
            </a:r>
            <a:r>
              <a:rPr sz="1200" dirty="0" err="1">
                <a:solidFill>
                  <a:srgbClr val="282933"/>
                </a:solidFill>
                <a:latin typeface="Arial"/>
                <a:cs typeface="Arial"/>
              </a:rPr>
              <a:t>perindustrian</a:t>
            </a:r>
            <a:endParaRPr sz="1200" dirty="0">
              <a:solidFill>
                <a:prstClr val="black"/>
              </a:solidFill>
              <a:latin typeface="Arial"/>
              <a:cs typeface="Arial"/>
            </a:endParaRPr>
          </a:p>
        </p:txBody>
      </p:sp>
      <p:sp>
        <p:nvSpPr>
          <p:cNvPr id="60" name="object 60"/>
          <p:cNvSpPr txBox="1"/>
          <p:nvPr/>
        </p:nvSpPr>
        <p:spPr>
          <a:xfrm>
            <a:off x="88822" y="3452566"/>
            <a:ext cx="105100" cy="210364"/>
          </a:xfrm>
          <a:prstGeom prst="rect">
            <a:avLst/>
          </a:prstGeom>
        </p:spPr>
        <p:txBody>
          <a:bodyPr wrap="square" lIns="0" tIns="0" rIns="0" bIns="0" rtlCol="0">
            <a:noAutofit/>
          </a:bodyPr>
          <a:lstStyle/>
          <a:p>
            <a:pPr marL="10787">
              <a:lnSpc>
                <a:spcPts val="1300"/>
              </a:lnSpc>
              <a:spcBef>
                <a:spcPts val="65"/>
              </a:spcBef>
            </a:pPr>
            <a:r>
              <a:rPr sz="1200" dirty="0">
                <a:solidFill>
                  <a:srgbClr val="363643"/>
                </a:solidFill>
                <a:latin typeface="Arial"/>
                <a:cs typeface="Arial"/>
              </a:rPr>
              <a:t> </a:t>
            </a:r>
            <a:endParaRPr sz="1200" dirty="0">
              <a:solidFill>
                <a:prstClr val="black"/>
              </a:solidFill>
              <a:latin typeface="Arial"/>
              <a:cs typeface="Arial"/>
            </a:endParaRPr>
          </a:p>
        </p:txBody>
      </p:sp>
      <p:sp>
        <p:nvSpPr>
          <p:cNvPr id="59" name="object 59"/>
          <p:cNvSpPr txBox="1"/>
          <p:nvPr/>
        </p:nvSpPr>
        <p:spPr>
          <a:xfrm>
            <a:off x="62513" y="2210820"/>
            <a:ext cx="1667263" cy="4504305"/>
          </a:xfrm>
          <a:prstGeom prst="rect">
            <a:avLst/>
          </a:prstGeom>
          <a:solidFill>
            <a:schemeClr val="accent2"/>
          </a:solidFill>
          <a:ln>
            <a:solidFill>
              <a:schemeClr val="tx1"/>
            </a:solidFill>
          </a:ln>
          <a:effectLst>
            <a:innerShdw blurRad="63500" dist="50800">
              <a:prstClr val="black">
                <a:alpha val="50000"/>
              </a:prstClr>
            </a:innerShdw>
          </a:effectLst>
        </p:spPr>
        <p:txBody>
          <a:bodyPr wrap="square" lIns="0" tIns="0" rIns="0" bIns="0" rtlCol="0">
            <a:noAutofit/>
          </a:bodyPr>
          <a:lstStyle/>
          <a:p>
            <a:pPr marL="10787">
              <a:spcBef>
                <a:spcPts val="510"/>
              </a:spcBef>
            </a:pPr>
            <a:r>
              <a:rPr sz="1200" dirty="0">
                <a:solidFill>
                  <a:srgbClr val="282933"/>
                </a:solidFill>
                <a:latin typeface="Arial"/>
                <a:cs typeface="Arial"/>
              </a:rPr>
              <a:t>Sub </a:t>
            </a:r>
            <a:r>
              <a:rPr sz="1200" dirty="0" err="1">
                <a:solidFill>
                  <a:srgbClr val="282933"/>
                </a:solidFill>
                <a:latin typeface="Arial"/>
                <a:cs typeface="Arial"/>
              </a:rPr>
              <a:t>Bidang</a:t>
            </a:r>
            <a:endParaRPr sz="1200" dirty="0">
              <a:solidFill>
                <a:srgbClr val="282933"/>
              </a:solidFill>
              <a:latin typeface="Arial"/>
              <a:cs typeface="Arial"/>
            </a:endParaRPr>
          </a:p>
          <a:p>
            <a:pPr marL="253503" indent="-242716">
              <a:spcBef>
                <a:spcPts val="255"/>
              </a:spcBef>
              <a:buFont typeface="Wingdings" pitchFamily="2" charset="2"/>
              <a:buChar char="ü"/>
            </a:pPr>
            <a:r>
              <a:rPr sz="1200" dirty="0" err="1">
                <a:solidFill>
                  <a:srgbClr val="282933"/>
                </a:solidFill>
                <a:latin typeface="Arial"/>
                <a:cs typeface="Arial"/>
              </a:rPr>
              <a:t>penyelenggaraan</a:t>
            </a:r>
            <a:r>
              <a:rPr sz="1200" dirty="0">
                <a:solidFill>
                  <a:srgbClr val="282933"/>
                </a:solidFill>
                <a:latin typeface="Arial"/>
                <a:cs typeface="Arial"/>
              </a:rPr>
              <a:t> belanja penghasilan tetap, tunjangan dan operasional</a:t>
            </a:r>
            <a:endParaRPr sz="1200" dirty="0">
              <a:solidFill>
                <a:prstClr val="black"/>
              </a:solidFill>
              <a:latin typeface="Arial"/>
              <a:cs typeface="Arial"/>
            </a:endParaRPr>
          </a:p>
          <a:p>
            <a:pPr marL="253503" marR="15261" indent="-242716">
              <a:spcBef>
                <a:spcPts val="255"/>
              </a:spcBef>
              <a:buFont typeface="Wingdings" pitchFamily="2" charset="2"/>
              <a:buChar char="ü"/>
            </a:pPr>
            <a:r>
              <a:rPr sz="1200" dirty="0">
                <a:solidFill>
                  <a:srgbClr val="282933"/>
                </a:solidFill>
                <a:latin typeface="Arial"/>
                <a:cs typeface="Arial"/>
              </a:rPr>
              <a:t>pemerintahan Desa;</a:t>
            </a:r>
            <a:endParaRPr sz="1200" dirty="0">
              <a:solidFill>
                <a:prstClr val="black"/>
              </a:solidFill>
              <a:latin typeface="Arial"/>
              <a:cs typeface="Arial"/>
            </a:endParaRPr>
          </a:p>
          <a:p>
            <a:pPr marL="253503" marR="218748" indent="-242716">
              <a:spcBef>
                <a:spcPts val="255"/>
              </a:spcBef>
              <a:buFont typeface="Wingdings" pitchFamily="2" charset="2"/>
              <a:buChar char="ü"/>
            </a:pPr>
            <a:r>
              <a:rPr sz="1200" dirty="0">
                <a:solidFill>
                  <a:srgbClr val="282933"/>
                </a:solidFill>
                <a:latin typeface="Arial"/>
                <a:cs typeface="Arial"/>
              </a:rPr>
              <a:t>sarana dan prasarana pemerintahan Desa;</a:t>
            </a:r>
            <a:endParaRPr sz="1200" dirty="0">
              <a:solidFill>
                <a:prstClr val="black"/>
              </a:solidFill>
              <a:latin typeface="Arial"/>
              <a:cs typeface="Arial"/>
            </a:endParaRPr>
          </a:p>
          <a:p>
            <a:pPr marL="253503" marR="17615" indent="-242716">
              <a:spcBef>
                <a:spcPts val="255"/>
              </a:spcBef>
              <a:buFont typeface="Wingdings" pitchFamily="2" charset="2"/>
              <a:buChar char="ü"/>
            </a:pPr>
            <a:r>
              <a:rPr sz="1200" dirty="0">
                <a:solidFill>
                  <a:srgbClr val="282933"/>
                </a:solidFill>
                <a:latin typeface="Arial"/>
                <a:cs typeface="Arial"/>
              </a:rPr>
              <a:t>administrasi kependudukan, pencatatan sipil, statistik, dan kearsipan;</a:t>
            </a:r>
            <a:endParaRPr sz="1200" dirty="0">
              <a:solidFill>
                <a:prstClr val="black"/>
              </a:solidFill>
              <a:latin typeface="Arial"/>
              <a:cs typeface="Arial"/>
            </a:endParaRPr>
          </a:p>
          <a:p>
            <a:pPr marL="253503" marR="25431" indent="-242716">
              <a:spcBef>
                <a:spcPts val="255"/>
              </a:spcBef>
              <a:buFont typeface="Wingdings" pitchFamily="2" charset="2"/>
              <a:buChar char="ü"/>
            </a:pPr>
            <a:r>
              <a:rPr sz="1200" dirty="0">
                <a:solidFill>
                  <a:srgbClr val="282933"/>
                </a:solidFill>
                <a:latin typeface="Arial"/>
                <a:cs typeface="Arial"/>
              </a:rPr>
              <a:t>tata praja pemerintahan, perencanaan, keuangan, dan pelaporan;</a:t>
            </a:r>
            <a:endParaRPr sz="1200" dirty="0">
              <a:solidFill>
                <a:prstClr val="black"/>
              </a:solidFill>
              <a:latin typeface="Arial"/>
              <a:cs typeface="Arial"/>
            </a:endParaRPr>
          </a:p>
          <a:p>
            <a:pPr marL="253503" marR="15261" indent="-242716">
              <a:spcBef>
                <a:spcPts val="255"/>
              </a:spcBef>
              <a:buFont typeface="Wingdings" pitchFamily="2" charset="2"/>
              <a:buChar char="ü"/>
            </a:pPr>
            <a:r>
              <a:rPr sz="1200" dirty="0">
                <a:solidFill>
                  <a:srgbClr val="282933"/>
                </a:solidFill>
                <a:latin typeface="Arial"/>
                <a:cs typeface="Arial"/>
              </a:rPr>
              <a:t>pertanahan</a:t>
            </a:r>
            <a:endParaRPr sz="1200" dirty="0">
              <a:solidFill>
                <a:prstClr val="black"/>
              </a:solidFill>
              <a:latin typeface="Arial"/>
              <a:cs typeface="Arial"/>
            </a:endParaRPr>
          </a:p>
        </p:txBody>
      </p:sp>
      <p:sp>
        <p:nvSpPr>
          <p:cNvPr id="57" name="object 57"/>
          <p:cNvSpPr txBox="1"/>
          <p:nvPr/>
        </p:nvSpPr>
        <p:spPr>
          <a:xfrm>
            <a:off x="1903086" y="2184011"/>
            <a:ext cx="1786867" cy="4102489"/>
          </a:xfrm>
          <a:prstGeom prst="rect">
            <a:avLst/>
          </a:prstGeom>
          <a:solidFill>
            <a:schemeClr val="accent3"/>
          </a:solidFill>
          <a:ln>
            <a:solidFill>
              <a:schemeClr val="tx1"/>
            </a:solidFill>
          </a:ln>
          <a:effectLst>
            <a:innerShdw blurRad="63500" dist="50800">
              <a:prstClr val="black">
                <a:alpha val="50000"/>
              </a:prstClr>
            </a:innerShdw>
          </a:effectLst>
        </p:spPr>
        <p:txBody>
          <a:bodyPr wrap="square" lIns="0" tIns="0" rIns="0" bIns="0" rtlCol="0">
            <a:noAutofit/>
          </a:bodyPr>
          <a:lstStyle/>
          <a:p>
            <a:pPr marL="10787" marR="17122">
              <a:spcBef>
                <a:spcPts val="255"/>
              </a:spcBef>
            </a:pPr>
            <a:r>
              <a:rPr sz="1200" dirty="0">
                <a:solidFill>
                  <a:srgbClr val="282933"/>
                </a:solidFill>
                <a:latin typeface="Arial"/>
                <a:cs typeface="Arial"/>
              </a:rPr>
              <a:t>Sub </a:t>
            </a:r>
            <a:r>
              <a:rPr sz="1200" dirty="0" err="1">
                <a:solidFill>
                  <a:srgbClr val="282933"/>
                </a:solidFill>
                <a:latin typeface="Arial"/>
                <a:cs typeface="Arial"/>
              </a:rPr>
              <a:t>Bidang</a:t>
            </a:r>
            <a:endParaRPr sz="1200" dirty="0">
              <a:solidFill>
                <a:srgbClr val="282933"/>
              </a:solidFill>
              <a:latin typeface="Arial"/>
              <a:cs typeface="Arial"/>
            </a:endParaRPr>
          </a:p>
          <a:p>
            <a:pPr marL="253503" marR="17122" indent="-242716">
              <a:spcBef>
                <a:spcPts val="255"/>
              </a:spcBef>
              <a:buFont typeface="Wingdings" pitchFamily="2" charset="2"/>
              <a:buChar char="ü"/>
            </a:pPr>
            <a:r>
              <a:rPr sz="1200" dirty="0" err="1">
                <a:solidFill>
                  <a:srgbClr val="282933"/>
                </a:solidFill>
                <a:latin typeface="Arial"/>
                <a:cs typeface="Arial"/>
              </a:rPr>
              <a:t>pendidikan</a:t>
            </a:r>
            <a:r>
              <a:rPr sz="1200" dirty="0">
                <a:solidFill>
                  <a:srgbClr val="282933"/>
                </a:solidFill>
                <a:latin typeface="Arial"/>
                <a:cs typeface="Arial"/>
              </a:rPr>
              <a:t>;</a:t>
            </a:r>
            <a:endParaRPr sz="1200" dirty="0">
              <a:solidFill>
                <a:prstClr val="black"/>
              </a:solidFill>
              <a:latin typeface="Arial"/>
              <a:cs typeface="Arial"/>
            </a:endParaRPr>
          </a:p>
          <a:p>
            <a:pPr marL="253503" marR="17122" indent="-242716">
              <a:spcBef>
                <a:spcPts val="255"/>
              </a:spcBef>
              <a:buFont typeface="Wingdings" pitchFamily="2" charset="2"/>
              <a:buChar char="ü"/>
            </a:pPr>
            <a:r>
              <a:rPr sz="1200" dirty="0">
                <a:solidFill>
                  <a:srgbClr val="282933"/>
                </a:solidFill>
                <a:latin typeface="Arial"/>
                <a:cs typeface="Arial"/>
              </a:rPr>
              <a:t>kesehatan;</a:t>
            </a:r>
            <a:endParaRPr sz="1200" dirty="0">
              <a:solidFill>
                <a:prstClr val="black"/>
              </a:solidFill>
              <a:latin typeface="Arial"/>
              <a:cs typeface="Arial"/>
            </a:endParaRPr>
          </a:p>
          <a:p>
            <a:pPr marL="253503" marR="224857" indent="-242716">
              <a:spcBef>
                <a:spcPts val="255"/>
              </a:spcBef>
              <a:buFont typeface="Wingdings" pitchFamily="2" charset="2"/>
              <a:buChar char="ü"/>
            </a:pPr>
            <a:r>
              <a:rPr sz="1200" dirty="0">
                <a:solidFill>
                  <a:srgbClr val="282933"/>
                </a:solidFill>
                <a:latin typeface="Arial"/>
                <a:cs typeface="Arial"/>
              </a:rPr>
              <a:t>pekerjaan umum dan penataan ruang;</a:t>
            </a:r>
            <a:endParaRPr sz="1200" dirty="0">
              <a:solidFill>
                <a:prstClr val="black"/>
              </a:solidFill>
              <a:latin typeface="Arial"/>
              <a:cs typeface="Arial"/>
            </a:endParaRPr>
          </a:p>
          <a:p>
            <a:pPr marL="253503" marR="17122" indent="-242716">
              <a:spcBef>
                <a:spcPts val="255"/>
              </a:spcBef>
              <a:buFont typeface="Wingdings" pitchFamily="2" charset="2"/>
              <a:buChar char="ü"/>
            </a:pPr>
            <a:r>
              <a:rPr sz="1200" dirty="0">
                <a:solidFill>
                  <a:srgbClr val="282933"/>
                </a:solidFill>
                <a:latin typeface="Arial"/>
                <a:cs typeface="Arial"/>
              </a:rPr>
              <a:t>kawasan permukiman;</a:t>
            </a:r>
            <a:endParaRPr sz="1200" dirty="0">
              <a:solidFill>
                <a:prstClr val="black"/>
              </a:solidFill>
              <a:latin typeface="Arial"/>
              <a:cs typeface="Arial"/>
            </a:endParaRPr>
          </a:p>
          <a:p>
            <a:pPr marL="253503" marR="476519" indent="-242716">
              <a:spcBef>
                <a:spcPts val="255"/>
              </a:spcBef>
              <a:buFont typeface="Wingdings" pitchFamily="2" charset="2"/>
              <a:buChar char="ü"/>
            </a:pPr>
            <a:r>
              <a:rPr sz="1200" dirty="0">
                <a:solidFill>
                  <a:srgbClr val="282933"/>
                </a:solidFill>
                <a:latin typeface="Arial"/>
                <a:cs typeface="Arial"/>
              </a:rPr>
              <a:t>kehutanan dan lingkungan hidup;</a:t>
            </a:r>
            <a:endParaRPr sz="1200" dirty="0">
              <a:solidFill>
                <a:prstClr val="black"/>
              </a:solidFill>
              <a:latin typeface="Arial"/>
              <a:cs typeface="Arial"/>
            </a:endParaRPr>
          </a:p>
          <a:p>
            <a:pPr marL="253503" marR="620693" indent="-242716">
              <a:spcBef>
                <a:spcPts val="255"/>
              </a:spcBef>
              <a:buFont typeface="Wingdings" pitchFamily="2" charset="2"/>
              <a:buChar char="ü"/>
            </a:pPr>
            <a:r>
              <a:rPr sz="1200" dirty="0">
                <a:solidFill>
                  <a:srgbClr val="282933"/>
                </a:solidFill>
                <a:latin typeface="Arial"/>
                <a:cs typeface="Arial"/>
              </a:rPr>
              <a:t>perhubungan, komunikasi dan informatika;</a:t>
            </a:r>
            <a:endParaRPr sz="1200" dirty="0">
              <a:solidFill>
                <a:prstClr val="black"/>
              </a:solidFill>
              <a:latin typeface="Arial"/>
              <a:cs typeface="Arial"/>
            </a:endParaRPr>
          </a:p>
          <a:p>
            <a:pPr marL="253503" indent="-242716">
              <a:spcBef>
                <a:spcPts val="255"/>
              </a:spcBef>
              <a:buFont typeface="Wingdings" pitchFamily="2" charset="2"/>
              <a:buChar char="ü"/>
            </a:pPr>
            <a:r>
              <a:rPr sz="1200" dirty="0">
                <a:solidFill>
                  <a:srgbClr val="282933"/>
                </a:solidFill>
                <a:latin typeface="Arial"/>
                <a:cs typeface="Arial"/>
              </a:rPr>
              <a:t>energi dan sumber daya mineral; dan</a:t>
            </a:r>
            <a:endParaRPr sz="1200" dirty="0">
              <a:solidFill>
                <a:prstClr val="black"/>
              </a:solidFill>
              <a:latin typeface="Arial"/>
              <a:cs typeface="Arial"/>
            </a:endParaRPr>
          </a:p>
          <a:p>
            <a:pPr marL="253503" marR="17122" indent="-242716">
              <a:spcBef>
                <a:spcPts val="255"/>
              </a:spcBef>
              <a:buFont typeface="Wingdings" pitchFamily="2" charset="2"/>
              <a:buChar char="ü"/>
            </a:pPr>
            <a:r>
              <a:rPr sz="1200" dirty="0">
                <a:solidFill>
                  <a:srgbClr val="282933"/>
                </a:solidFill>
                <a:latin typeface="Arial"/>
                <a:cs typeface="Arial"/>
              </a:rPr>
              <a:t>pariwisata;</a:t>
            </a:r>
            <a:endParaRPr sz="1200" dirty="0">
              <a:solidFill>
                <a:prstClr val="black"/>
              </a:solidFill>
              <a:latin typeface="Arial"/>
              <a:cs typeface="Arial"/>
            </a:endParaRPr>
          </a:p>
        </p:txBody>
      </p:sp>
      <p:sp>
        <p:nvSpPr>
          <p:cNvPr id="53" name="object 53"/>
          <p:cNvSpPr txBox="1"/>
          <p:nvPr/>
        </p:nvSpPr>
        <p:spPr>
          <a:xfrm>
            <a:off x="7466590" y="2233876"/>
            <a:ext cx="1608830" cy="2052374"/>
          </a:xfrm>
          <a:prstGeom prst="rect">
            <a:avLst/>
          </a:prstGeom>
          <a:solidFill>
            <a:srgbClr val="FFFF00"/>
          </a:solidFill>
          <a:ln>
            <a:solidFill>
              <a:schemeClr val="tx1"/>
            </a:solidFill>
          </a:ln>
          <a:effectLst>
            <a:innerShdw blurRad="63500" dist="50800">
              <a:prstClr val="black">
                <a:alpha val="50000"/>
              </a:prstClr>
            </a:innerShdw>
          </a:effectLst>
        </p:spPr>
        <p:txBody>
          <a:bodyPr wrap="square" lIns="0" tIns="0" rIns="0" bIns="0" rtlCol="0">
            <a:noAutofit/>
          </a:bodyPr>
          <a:lstStyle/>
          <a:p>
            <a:pPr marL="10787">
              <a:spcBef>
                <a:spcPts val="510"/>
              </a:spcBef>
            </a:pPr>
            <a:r>
              <a:rPr sz="1300" dirty="0">
                <a:solidFill>
                  <a:srgbClr val="282933"/>
                </a:solidFill>
                <a:latin typeface="Arial"/>
                <a:cs typeface="Arial"/>
              </a:rPr>
              <a:t>Sub </a:t>
            </a:r>
            <a:r>
              <a:rPr sz="1300" dirty="0" err="1">
                <a:solidFill>
                  <a:srgbClr val="282933"/>
                </a:solidFill>
                <a:latin typeface="Arial"/>
                <a:cs typeface="Arial"/>
              </a:rPr>
              <a:t>Bidang</a:t>
            </a:r>
            <a:endParaRPr sz="1300" dirty="0">
              <a:solidFill>
                <a:srgbClr val="282933"/>
              </a:solidFill>
              <a:latin typeface="Arial"/>
              <a:cs typeface="Arial"/>
            </a:endParaRPr>
          </a:p>
          <a:p>
            <a:pPr marL="253503" indent="-242716">
              <a:spcBef>
                <a:spcPts val="510"/>
              </a:spcBef>
              <a:buFont typeface="Wingdings" pitchFamily="2" charset="2"/>
              <a:buChar char="ü"/>
            </a:pPr>
            <a:r>
              <a:rPr sz="1300" dirty="0" err="1">
                <a:solidFill>
                  <a:srgbClr val="282933"/>
                </a:solidFill>
                <a:latin typeface="Arial"/>
                <a:cs typeface="Arial"/>
              </a:rPr>
              <a:t>penanggulangan</a:t>
            </a:r>
            <a:r>
              <a:rPr sz="1300" dirty="0">
                <a:solidFill>
                  <a:srgbClr val="282933"/>
                </a:solidFill>
                <a:latin typeface="Arial"/>
                <a:cs typeface="Arial"/>
              </a:rPr>
              <a:t> bencana;</a:t>
            </a:r>
            <a:endParaRPr sz="1300" dirty="0">
              <a:solidFill>
                <a:prstClr val="black"/>
              </a:solidFill>
              <a:latin typeface="Arial"/>
              <a:cs typeface="Arial"/>
            </a:endParaRPr>
          </a:p>
          <a:p>
            <a:pPr marL="253503" marR="502523" indent="-242716">
              <a:spcBef>
                <a:spcPts val="510"/>
              </a:spcBef>
              <a:buFont typeface="Wingdings" pitchFamily="2" charset="2"/>
              <a:buChar char="ü"/>
            </a:pPr>
            <a:r>
              <a:rPr sz="1300" dirty="0">
                <a:solidFill>
                  <a:srgbClr val="282933"/>
                </a:solidFill>
                <a:latin typeface="Arial"/>
                <a:cs typeface="Arial"/>
              </a:rPr>
              <a:t>keadaan darurat;</a:t>
            </a:r>
            <a:endParaRPr sz="1300" dirty="0">
              <a:solidFill>
                <a:prstClr val="black"/>
              </a:solidFill>
              <a:latin typeface="Arial"/>
              <a:cs typeface="Arial"/>
            </a:endParaRPr>
          </a:p>
          <a:p>
            <a:pPr marL="253503" marR="331902" indent="-242716">
              <a:spcBef>
                <a:spcPts val="510"/>
              </a:spcBef>
              <a:buFont typeface="Wingdings" pitchFamily="2" charset="2"/>
              <a:buChar char="ü"/>
            </a:pPr>
            <a:r>
              <a:rPr sz="1300" dirty="0">
                <a:solidFill>
                  <a:srgbClr val="282933"/>
                </a:solidFill>
                <a:latin typeface="Arial"/>
                <a:cs typeface="Arial"/>
              </a:rPr>
              <a:t>keadaan mendesak.</a:t>
            </a:r>
            <a:endParaRPr sz="1300" dirty="0">
              <a:solidFill>
                <a:prstClr val="black"/>
              </a:solidFill>
              <a:latin typeface="Arial"/>
              <a:cs typeface="Arial"/>
            </a:endParaRPr>
          </a:p>
        </p:txBody>
      </p:sp>
      <p:sp>
        <p:nvSpPr>
          <p:cNvPr id="44" name="object 44"/>
          <p:cNvSpPr txBox="1"/>
          <p:nvPr/>
        </p:nvSpPr>
        <p:spPr>
          <a:xfrm>
            <a:off x="88822" y="4938465"/>
            <a:ext cx="105100" cy="210364"/>
          </a:xfrm>
          <a:prstGeom prst="rect">
            <a:avLst/>
          </a:prstGeom>
        </p:spPr>
        <p:txBody>
          <a:bodyPr wrap="square" lIns="0" tIns="0" rIns="0" bIns="0" rtlCol="0">
            <a:noAutofit/>
          </a:bodyPr>
          <a:lstStyle/>
          <a:p>
            <a:pPr marL="10787">
              <a:lnSpc>
                <a:spcPts val="1300"/>
              </a:lnSpc>
              <a:spcBef>
                <a:spcPts val="65"/>
              </a:spcBef>
            </a:pPr>
            <a:r>
              <a:rPr sz="1200" dirty="0">
                <a:solidFill>
                  <a:srgbClr val="363643"/>
                </a:solidFill>
                <a:latin typeface="Arial"/>
                <a:cs typeface="Arial"/>
              </a:rPr>
              <a:t> </a:t>
            </a:r>
            <a:endParaRPr sz="1200" dirty="0">
              <a:solidFill>
                <a:prstClr val="black"/>
              </a:solidFill>
              <a:latin typeface="Arial"/>
              <a:cs typeface="Arial"/>
            </a:endParaRPr>
          </a:p>
        </p:txBody>
      </p:sp>
      <p:sp>
        <p:nvSpPr>
          <p:cNvPr id="42" name="object 42"/>
          <p:cNvSpPr txBox="1"/>
          <p:nvPr/>
        </p:nvSpPr>
        <p:spPr>
          <a:xfrm>
            <a:off x="1952149" y="5282505"/>
            <a:ext cx="111248" cy="223576"/>
          </a:xfrm>
          <a:prstGeom prst="rect">
            <a:avLst/>
          </a:prstGeom>
        </p:spPr>
        <p:txBody>
          <a:bodyPr wrap="square" lIns="0" tIns="0" rIns="0" bIns="0" rtlCol="0">
            <a:noAutofit/>
          </a:bodyPr>
          <a:lstStyle/>
          <a:p>
            <a:pPr marL="10787">
              <a:lnSpc>
                <a:spcPts val="1389"/>
              </a:lnSpc>
              <a:spcBef>
                <a:spcPts val="69"/>
              </a:spcBef>
            </a:pPr>
            <a:r>
              <a:rPr sz="1300" dirty="0">
                <a:solidFill>
                  <a:srgbClr val="363643"/>
                </a:solidFill>
                <a:latin typeface="Arial"/>
                <a:cs typeface="Arial"/>
              </a:rPr>
              <a:t> </a:t>
            </a:r>
            <a:endParaRPr sz="1300" dirty="0">
              <a:solidFill>
                <a:prstClr val="black"/>
              </a:solidFill>
              <a:latin typeface="Arial"/>
              <a:cs typeface="Arial"/>
            </a:endParaRPr>
          </a:p>
        </p:txBody>
      </p:sp>
      <p:sp>
        <p:nvSpPr>
          <p:cNvPr id="41" name="object 41"/>
          <p:cNvSpPr txBox="1"/>
          <p:nvPr/>
        </p:nvSpPr>
        <p:spPr>
          <a:xfrm>
            <a:off x="3858339" y="5339656"/>
            <a:ext cx="111248" cy="223576"/>
          </a:xfrm>
          <a:prstGeom prst="rect">
            <a:avLst/>
          </a:prstGeom>
        </p:spPr>
        <p:txBody>
          <a:bodyPr wrap="square" lIns="0" tIns="0" rIns="0" bIns="0" rtlCol="0">
            <a:noAutofit/>
          </a:bodyPr>
          <a:lstStyle/>
          <a:p>
            <a:pPr marL="10787">
              <a:lnSpc>
                <a:spcPts val="1389"/>
              </a:lnSpc>
              <a:spcBef>
                <a:spcPts val="69"/>
              </a:spcBef>
            </a:pPr>
            <a:r>
              <a:rPr sz="1300" dirty="0">
                <a:solidFill>
                  <a:srgbClr val="363643"/>
                </a:solidFill>
                <a:latin typeface="Arial"/>
                <a:cs typeface="Arial"/>
              </a:rPr>
              <a:t> </a:t>
            </a:r>
            <a:endParaRPr sz="1300" dirty="0">
              <a:solidFill>
                <a:prstClr val="black"/>
              </a:solidFill>
              <a:latin typeface="Arial"/>
              <a:cs typeface="Arial"/>
            </a:endParaRPr>
          </a:p>
        </p:txBody>
      </p:sp>
      <p:sp>
        <p:nvSpPr>
          <p:cNvPr id="39" name="object 39"/>
          <p:cNvSpPr txBox="1"/>
          <p:nvPr/>
        </p:nvSpPr>
        <p:spPr>
          <a:xfrm>
            <a:off x="88822" y="5789366"/>
            <a:ext cx="105100" cy="210364"/>
          </a:xfrm>
          <a:prstGeom prst="rect">
            <a:avLst/>
          </a:prstGeom>
        </p:spPr>
        <p:txBody>
          <a:bodyPr wrap="square" lIns="0" tIns="0" rIns="0" bIns="0" rtlCol="0">
            <a:noAutofit/>
          </a:bodyPr>
          <a:lstStyle/>
          <a:p>
            <a:pPr marL="10787">
              <a:lnSpc>
                <a:spcPts val="1300"/>
              </a:lnSpc>
              <a:spcBef>
                <a:spcPts val="65"/>
              </a:spcBef>
            </a:pPr>
            <a:r>
              <a:rPr sz="1200" dirty="0">
                <a:solidFill>
                  <a:srgbClr val="363643"/>
                </a:solidFill>
                <a:latin typeface="Arial"/>
                <a:cs typeface="Arial"/>
              </a:rPr>
              <a:t> </a:t>
            </a:r>
            <a:endParaRPr sz="1200" dirty="0">
              <a:solidFill>
                <a:prstClr val="black"/>
              </a:solidFill>
              <a:latin typeface="Arial"/>
              <a:cs typeface="Arial"/>
            </a:endParaRPr>
          </a:p>
        </p:txBody>
      </p:sp>
      <p:sp>
        <p:nvSpPr>
          <p:cNvPr id="36" name="object 36"/>
          <p:cNvSpPr txBox="1"/>
          <p:nvPr/>
        </p:nvSpPr>
        <p:spPr>
          <a:xfrm>
            <a:off x="88822" y="6437066"/>
            <a:ext cx="105100" cy="210364"/>
          </a:xfrm>
          <a:prstGeom prst="rect">
            <a:avLst/>
          </a:prstGeom>
        </p:spPr>
        <p:txBody>
          <a:bodyPr wrap="square" lIns="0" tIns="0" rIns="0" bIns="0" rtlCol="0">
            <a:noAutofit/>
          </a:bodyPr>
          <a:lstStyle/>
          <a:p>
            <a:pPr marL="10787">
              <a:lnSpc>
                <a:spcPts val="1300"/>
              </a:lnSpc>
              <a:spcBef>
                <a:spcPts val="65"/>
              </a:spcBef>
            </a:pPr>
            <a:endParaRPr sz="1200" dirty="0">
              <a:solidFill>
                <a:prstClr val="black"/>
              </a:solidFill>
              <a:latin typeface="Arial"/>
              <a:cs typeface="Arial"/>
            </a:endParaRPr>
          </a:p>
        </p:txBody>
      </p:sp>
      <p:sp>
        <p:nvSpPr>
          <p:cNvPr id="33" name="object 33">
            <a:hlinkClick r:id="rId2" action="ppaction://hlinkpres?slideindex=1&amp;slidetitle="/>
          </p:cNvPr>
          <p:cNvSpPr txBox="1"/>
          <p:nvPr/>
        </p:nvSpPr>
        <p:spPr>
          <a:xfrm>
            <a:off x="3863664" y="142875"/>
            <a:ext cx="1554955" cy="784224"/>
          </a:xfrm>
          <a:prstGeom prst="rect">
            <a:avLst/>
          </a:prstGeom>
          <a:solidFill>
            <a:srgbClr val="0070C0"/>
          </a:solidFill>
          <a:effectLst>
            <a:outerShdw blurRad="50800" dist="38100" dir="13500000" algn="br" rotWithShape="0">
              <a:prstClr val="black">
                <a:alpha val="40000"/>
              </a:prstClr>
            </a:outerShdw>
          </a:effectLst>
        </p:spPr>
        <p:txBody>
          <a:bodyPr wrap="square" lIns="0" tIns="0" rIns="0" bIns="0" rtlCol="0">
            <a:noAutofit/>
          </a:bodyPr>
          <a:lstStyle/>
          <a:p>
            <a:pPr>
              <a:lnSpc>
                <a:spcPts val="552"/>
              </a:lnSpc>
              <a:spcBef>
                <a:spcPts val="22"/>
              </a:spcBef>
            </a:pPr>
            <a:endParaRPr sz="600" dirty="0">
              <a:solidFill>
                <a:srgbClr val="FFFF00"/>
              </a:solidFill>
              <a:latin typeface="Calibri"/>
            </a:endParaRPr>
          </a:p>
          <a:p>
            <a:pPr marL="372088">
              <a:lnSpc>
                <a:spcPct val="95825"/>
              </a:lnSpc>
              <a:spcBef>
                <a:spcPts val="849"/>
              </a:spcBef>
            </a:pPr>
            <a:r>
              <a:rPr sz="2000" b="1" dirty="0">
                <a:solidFill>
                  <a:srgbClr val="FFFF00"/>
                </a:solidFill>
                <a:latin typeface="Arial"/>
                <a:cs typeface="Arial"/>
              </a:rPr>
              <a:t>BIDANG</a:t>
            </a:r>
            <a:endParaRPr sz="2000" dirty="0">
              <a:solidFill>
                <a:srgbClr val="FFFF00"/>
              </a:solidFill>
              <a:latin typeface="Arial"/>
              <a:cs typeface="Arial"/>
            </a:endParaRPr>
          </a:p>
        </p:txBody>
      </p:sp>
      <p:sp>
        <p:nvSpPr>
          <p:cNvPr id="32" name="object 32"/>
          <p:cNvSpPr txBox="1"/>
          <p:nvPr/>
        </p:nvSpPr>
        <p:spPr>
          <a:xfrm>
            <a:off x="5547124" y="217488"/>
            <a:ext cx="3413383" cy="784224"/>
          </a:xfrm>
          <a:prstGeom prst="rect">
            <a:avLst/>
          </a:prstGeom>
        </p:spPr>
        <p:txBody>
          <a:bodyPr wrap="square" lIns="0" tIns="0" rIns="0" bIns="0" rtlCol="0">
            <a:noAutofit/>
          </a:bodyPr>
          <a:lstStyle/>
          <a:p>
            <a:pPr marL="21575">
              <a:lnSpc>
                <a:spcPts val="849"/>
              </a:lnSpc>
            </a:pPr>
            <a:endParaRPr sz="800">
              <a:solidFill>
                <a:prstClr val="black"/>
              </a:solidFill>
              <a:latin typeface="Calibri"/>
            </a:endParaRPr>
          </a:p>
        </p:txBody>
      </p:sp>
      <p:sp>
        <p:nvSpPr>
          <p:cNvPr id="27" name="object 27"/>
          <p:cNvSpPr txBox="1"/>
          <p:nvPr/>
        </p:nvSpPr>
        <p:spPr>
          <a:xfrm>
            <a:off x="2825354" y="1212058"/>
            <a:ext cx="1944290" cy="210343"/>
          </a:xfrm>
          <a:prstGeom prst="rect">
            <a:avLst/>
          </a:prstGeom>
        </p:spPr>
        <p:txBody>
          <a:bodyPr wrap="square" lIns="0" tIns="0" rIns="0" bIns="0" rtlCol="0">
            <a:noAutofit/>
          </a:bodyPr>
          <a:lstStyle/>
          <a:p>
            <a:pPr marL="21575">
              <a:lnSpc>
                <a:spcPts val="849"/>
              </a:lnSpc>
            </a:pPr>
            <a:endParaRPr sz="800">
              <a:solidFill>
                <a:prstClr val="black"/>
              </a:solidFill>
              <a:latin typeface="Calibri"/>
            </a:endParaRPr>
          </a:p>
        </p:txBody>
      </p:sp>
      <p:sp>
        <p:nvSpPr>
          <p:cNvPr id="13" name="object 13"/>
          <p:cNvSpPr txBox="1"/>
          <p:nvPr/>
        </p:nvSpPr>
        <p:spPr>
          <a:xfrm>
            <a:off x="1004889" y="2760665"/>
            <a:ext cx="1821062" cy="188119"/>
          </a:xfrm>
          <a:prstGeom prst="rect">
            <a:avLst/>
          </a:prstGeom>
        </p:spPr>
        <p:txBody>
          <a:bodyPr wrap="square" lIns="0" tIns="0" rIns="0" bIns="0" rtlCol="0">
            <a:noAutofit/>
          </a:bodyPr>
          <a:lstStyle/>
          <a:p>
            <a:pPr marL="21575">
              <a:lnSpc>
                <a:spcPts val="849"/>
              </a:lnSpc>
            </a:pPr>
            <a:endParaRPr sz="800">
              <a:solidFill>
                <a:prstClr val="black"/>
              </a:solidFill>
              <a:latin typeface="Calibri"/>
            </a:endParaRPr>
          </a:p>
        </p:txBody>
      </p:sp>
      <p:sp>
        <p:nvSpPr>
          <p:cNvPr id="8" name="object 8"/>
          <p:cNvSpPr txBox="1"/>
          <p:nvPr/>
        </p:nvSpPr>
        <p:spPr>
          <a:xfrm>
            <a:off x="147641" y="2948785"/>
            <a:ext cx="797719" cy="169068"/>
          </a:xfrm>
          <a:prstGeom prst="rect">
            <a:avLst/>
          </a:prstGeom>
        </p:spPr>
        <p:txBody>
          <a:bodyPr wrap="square" lIns="0" tIns="0" rIns="0" bIns="0" rtlCol="0">
            <a:noAutofit/>
          </a:bodyPr>
          <a:lstStyle/>
          <a:p>
            <a:pPr marL="21575">
              <a:lnSpc>
                <a:spcPts val="849"/>
              </a:lnSpc>
            </a:pPr>
            <a:endParaRPr sz="800">
              <a:solidFill>
                <a:prstClr val="black"/>
              </a:solidFill>
              <a:latin typeface="Calibri"/>
            </a:endParaRPr>
          </a:p>
        </p:txBody>
      </p:sp>
      <p:sp>
        <p:nvSpPr>
          <p:cNvPr id="4" name="object 4"/>
          <p:cNvSpPr txBox="1"/>
          <p:nvPr/>
        </p:nvSpPr>
        <p:spPr>
          <a:xfrm>
            <a:off x="952500000" y="2948786"/>
            <a:ext cx="0" cy="162717"/>
          </a:xfrm>
          <a:prstGeom prst="rect">
            <a:avLst/>
          </a:prstGeom>
        </p:spPr>
        <p:txBody>
          <a:bodyPr wrap="square" lIns="0" tIns="0" rIns="0" bIns="0" rtlCol="0">
            <a:noAutofit/>
          </a:bodyPr>
          <a:lstStyle/>
          <a:p>
            <a:pPr marL="21575">
              <a:lnSpc>
                <a:spcPts val="849"/>
              </a:lnSpc>
            </a:pPr>
            <a:endParaRPr sz="800">
              <a:solidFill>
                <a:prstClr val="black"/>
              </a:solidFill>
              <a:latin typeface="Calibri"/>
            </a:endParaRPr>
          </a:p>
        </p:txBody>
      </p:sp>
      <p:sp>
        <p:nvSpPr>
          <p:cNvPr id="178" name="object 91"/>
          <p:cNvSpPr/>
          <p:nvPr/>
        </p:nvSpPr>
        <p:spPr>
          <a:xfrm>
            <a:off x="1919381" y="1428751"/>
            <a:ext cx="1759755" cy="688181"/>
          </a:xfrm>
          <a:custGeom>
            <a:avLst/>
            <a:gdLst/>
            <a:ahLst/>
            <a:cxnLst/>
            <a:rect l="l" t="t" r="r" b="b"/>
            <a:pathLst>
              <a:path w="2283459" h="1335721">
                <a:moveTo>
                  <a:pt x="0" y="0"/>
                </a:moveTo>
                <a:lnTo>
                  <a:pt x="2283459" y="0"/>
                </a:lnTo>
                <a:lnTo>
                  <a:pt x="2283459" y="1335721"/>
                </a:lnTo>
                <a:lnTo>
                  <a:pt x="0" y="1335721"/>
                </a:lnTo>
                <a:lnTo>
                  <a:pt x="0" y="0"/>
                </a:lnTo>
                <a:close/>
              </a:path>
            </a:pathLst>
          </a:custGeom>
          <a:solidFill>
            <a:srgbClr val="FFC000"/>
          </a:solidFill>
          <a:ln w="3809">
            <a:solidFill>
              <a:srgbClr val="363643"/>
            </a:solidFill>
          </a:ln>
          <a:effectLst>
            <a:outerShdw blurRad="50800" dist="38100" dir="13500000" algn="br" rotWithShape="0">
              <a:prstClr val="black">
                <a:alpha val="40000"/>
              </a:prstClr>
            </a:outerShdw>
          </a:effectLst>
        </p:spPr>
        <p:txBody>
          <a:bodyPr wrap="square" lIns="0" tIns="0" rIns="0" bIns="0" rtlCol="0">
            <a:noAutofit/>
          </a:bodyPr>
          <a:lstStyle/>
          <a:p>
            <a:pPr algn="ctr"/>
            <a:endParaRPr lang="id-ID" sz="1000" b="1" dirty="0">
              <a:solidFill>
                <a:srgbClr val="282933"/>
              </a:solidFill>
              <a:latin typeface="Arial"/>
              <a:cs typeface="Arial"/>
            </a:endParaRPr>
          </a:p>
          <a:p>
            <a:pPr algn="ctr"/>
            <a:r>
              <a:rPr lang="id-ID" sz="1000" b="1" dirty="0">
                <a:solidFill>
                  <a:srgbClr val="282933"/>
                </a:solidFill>
                <a:latin typeface="Arial"/>
                <a:cs typeface="Arial"/>
              </a:rPr>
              <a:t>PELAKSANAAN PEMBANGUNAN</a:t>
            </a:r>
            <a:endParaRPr lang="id-ID" sz="1000" dirty="0">
              <a:solidFill>
                <a:prstClr val="black"/>
              </a:solidFill>
              <a:latin typeface="Arial"/>
              <a:cs typeface="Arial"/>
            </a:endParaRPr>
          </a:p>
          <a:p>
            <a:endParaRPr sz="1000" dirty="0">
              <a:solidFill>
                <a:prstClr val="black"/>
              </a:solidFill>
              <a:latin typeface="Calibri"/>
            </a:endParaRPr>
          </a:p>
        </p:txBody>
      </p:sp>
      <p:sp>
        <p:nvSpPr>
          <p:cNvPr id="179" name="object 91"/>
          <p:cNvSpPr/>
          <p:nvPr/>
        </p:nvSpPr>
        <p:spPr>
          <a:xfrm>
            <a:off x="3863664" y="1473994"/>
            <a:ext cx="1614878" cy="669131"/>
          </a:xfrm>
          <a:custGeom>
            <a:avLst/>
            <a:gdLst/>
            <a:ahLst/>
            <a:cxnLst/>
            <a:rect l="l" t="t" r="r" b="b"/>
            <a:pathLst>
              <a:path w="2283459" h="1335721">
                <a:moveTo>
                  <a:pt x="0" y="0"/>
                </a:moveTo>
                <a:lnTo>
                  <a:pt x="2283459" y="0"/>
                </a:lnTo>
                <a:lnTo>
                  <a:pt x="2283459" y="1335721"/>
                </a:lnTo>
                <a:lnTo>
                  <a:pt x="0" y="1335721"/>
                </a:lnTo>
                <a:lnTo>
                  <a:pt x="0" y="0"/>
                </a:lnTo>
                <a:close/>
              </a:path>
            </a:pathLst>
          </a:custGeom>
          <a:solidFill>
            <a:srgbClr val="FFC000"/>
          </a:solidFill>
          <a:ln w="3809">
            <a:solidFill>
              <a:srgbClr val="363643"/>
            </a:solidFill>
          </a:ln>
          <a:effectLst>
            <a:outerShdw blurRad="50800" dist="38100" dir="13500000" algn="br" rotWithShape="0">
              <a:prstClr val="black">
                <a:alpha val="40000"/>
              </a:prstClr>
            </a:outerShdw>
          </a:effectLst>
        </p:spPr>
        <p:txBody>
          <a:bodyPr wrap="square" lIns="0" tIns="0" rIns="0" bIns="0" rtlCol="0">
            <a:noAutofit/>
          </a:bodyPr>
          <a:lstStyle/>
          <a:p>
            <a:pPr algn="ctr"/>
            <a:endParaRPr lang="id-ID" sz="1000" b="1" dirty="0">
              <a:solidFill>
                <a:srgbClr val="282933"/>
              </a:solidFill>
              <a:latin typeface="Arial"/>
              <a:cs typeface="Arial"/>
            </a:endParaRPr>
          </a:p>
          <a:p>
            <a:pPr algn="ctr"/>
            <a:r>
              <a:rPr lang="id-ID" sz="1000" b="1" dirty="0">
                <a:solidFill>
                  <a:srgbClr val="282933"/>
                </a:solidFill>
                <a:latin typeface="Arial"/>
                <a:cs typeface="Arial"/>
              </a:rPr>
              <a:t>PEMBINAAN KEMASYARAKATAN DESA</a:t>
            </a:r>
            <a:endParaRPr lang="id-ID" sz="1000" b="1" dirty="0">
              <a:solidFill>
                <a:prstClr val="black"/>
              </a:solidFill>
              <a:latin typeface="Calibri"/>
            </a:endParaRPr>
          </a:p>
        </p:txBody>
      </p:sp>
      <p:sp>
        <p:nvSpPr>
          <p:cNvPr id="181" name="TextBox 180"/>
          <p:cNvSpPr txBox="1"/>
          <p:nvPr/>
        </p:nvSpPr>
        <p:spPr>
          <a:xfrm>
            <a:off x="3858340" y="2224358"/>
            <a:ext cx="1620754" cy="2733001"/>
          </a:xfrm>
          <a:prstGeom prst="rect">
            <a:avLst/>
          </a:prstGeom>
          <a:solidFill>
            <a:schemeClr val="accent3">
              <a:lumMod val="75000"/>
            </a:schemeClr>
          </a:solidFill>
          <a:ln>
            <a:solidFill>
              <a:schemeClr val="tx1"/>
            </a:solidFill>
          </a:ln>
          <a:effectLst>
            <a:innerShdw blurRad="63500" dist="50800">
              <a:prstClr val="black">
                <a:alpha val="50000"/>
              </a:prstClr>
            </a:innerShdw>
          </a:effectLst>
        </p:spPr>
        <p:txBody>
          <a:bodyPr wrap="square" lIns="77669" tIns="38835" rIns="77669" bIns="38835" rtlCol="0">
            <a:spAutoFit/>
          </a:bodyPr>
          <a:lstStyle/>
          <a:p>
            <a:pPr marL="70118">
              <a:spcBef>
                <a:spcPts val="255"/>
              </a:spcBef>
              <a:spcAft>
                <a:spcPts val="255"/>
              </a:spcAft>
            </a:pPr>
            <a:r>
              <a:rPr lang="id-ID" sz="1200" dirty="0">
                <a:solidFill>
                  <a:srgbClr val="282933"/>
                </a:solidFill>
                <a:latin typeface="Arial"/>
                <a:cs typeface="Arial"/>
              </a:rPr>
              <a:t>Sub Bidang</a:t>
            </a:r>
          </a:p>
          <a:p>
            <a:pPr marL="226535" indent="-156417">
              <a:spcBef>
                <a:spcPts val="255"/>
              </a:spcBef>
              <a:spcAft>
                <a:spcPts val="255"/>
              </a:spcAft>
              <a:buFont typeface="Wingdings" pitchFamily="2" charset="2"/>
              <a:buChar char="ü"/>
            </a:pPr>
            <a:r>
              <a:rPr lang="id-ID" sz="1200" dirty="0">
                <a:solidFill>
                  <a:srgbClr val="282933"/>
                </a:solidFill>
                <a:latin typeface="Arial"/>
                <a:cs typeface="Arial"/>
              </a:rPr>
              <a:t>ketentraman, ketertiban, dan pelindungan masyarakat;</a:t>
            </a:r>
            <a:endParaRPr lang="id-ID" sz="1200" dirty="0">
              <a:solidFill>
                <a:prstClr val="black"/>
              </a:solidFill>
              <a:latin typeface="Arial"/>
              <a:cs typeface="Arial"/>
            </a:endParaRPr>
          </a:p>
          <a:p>
            <a:pPr marL="226535" indent="-156417">
              <a:spcBef>
                <a:spcPts val="255"/>
              </a:spcBef>
              <a:spcAft>
                <a:spcPts val="255"/>
              </a:spcAft>
              <a:buFont typeface="Wingdings" pitchFamily="2" charset="2"/>
              <a:buChar char="ü"/>
            </a:pPr>
            <a:r>
              <a:rPr lang="id-ID" sz="1200" dirty="0">
                <a:solidFill>
                  <a:srgbClr val="282933"/>
                </a:solidFill>
                <a:latin typeface="Arial"/>
                <a:cs typeface="Arial"/>
              </a:rPr>
              <a:t>Kebudayaan dan Kegamaan;</a:t>
            </a:r>
          </a:p>
          <a:p>
            <a:pPr marL="226535" indent="-156417">
              <a:spcBef>
                <a:spcPts val="255"/>
              </a:spcBef>
              <a:spcAft>
                <a:spcPts val="255"/>
              </a:spcAft>
              <a:buFont typeface="Wingdings" pitchFamily="2" charset="2"/>
              <a:buChar char="ü"/>
            </a:pPr>
            <a:r>
              <a:rPr lang="id-ID" sz="1200" dirty="0">
                <a:solidFill>
                  <a:srgbClr val="282933"/>
                </a:solidFill>
                <a:latin typeface="Arial"/>
                <a:cs typeface="Arial"/>
              </a:rPr>
              <a:t>kepemudaan dan olah raga</a:t>
            </a:r>
          </a:p>
          <a:p>
            <a:pPr marL="226535" indent="-156417">
              <a:spcBef>
                <a:spcPts val="255"/>
              </a:spcBef>
              <a:spcAft>
                <a:spcPts val="255"/>
              </a:spcAft>
              <a:buFont typeface="Wingdings" pitchFamily="2" charset="2"/>
              <a:buChar char="ü"/>
            </a:pPr>
            <a:r>
              <a:rPr lang="id-ID" sz="1200" dirty="0">
                <a:solidFill>
                  <a:srgbClr val="282933"/>
                </a:solidFill>
                <a:latin typeface="Arial"/>
                <a:cs typeface="Arial"/>
              </a:rPr>
              <a:t>Kelembagaan masyarakat</a:t>
            </a:r>
          </a:p>
          <a:p>
            <a:endParaRPr lang="id-ID" dirty="0"/>
          </a:p>
        </p:txBody>
      </p:sp>
      <p:sp>
        <p:nvSpPr>
          <p:cNvPr id="182" name="TextBox 181"/>
          <p:cNvSpPr txBox="1"/>
          <p:nvPr/>
        </p:nvSpPr>
        <p:spPr>
          <a:xfrm>
            <a:off x="7466590" y="1416194"/>
            <a:ext cx="1608830" cy="693982"/>
          </a:xfrm>
          <a:prstGeom prst="rect">
            <a:avLst/>
          </a:prstGeom>
          <a:solidFill>
            <a:srgbClr val="9E6806"/>
          </a:solidFill>
          <a:ln>
            <a:solidFill>
              <a:schemeClr val="tx1"/>
            </a:solidFill>
          </a:ln>
          <a:effectLst>
            <a:outerShdw blurRad="50800" dist="38100" dir="13500000" algn="br" rotWithShape="0">
              <a:prstClr val="black">
                <a:alpha val="40000"/>
              </a:prstClr>
            </a:outerShdw>
          </a:effectLst>
        </p:spPr>
        <p:txBody>
          <a:bodyPr wrap="square" lIns="77669" tIns="38835" rIns="77669" bIns="38835" rtlCol="0">
            <a:spAutoFit/>
          </a:bodyPr>
          <a:lstStyle/>
          <a:p>
            <a:pPr algn="ctr"/>
            <a:r>
              <a:rPr lang="id-ID" sz="1000" dirty="0">
                <a:latin typeface="Arial"/>
                <a:cs typeface="Arial"/>
              </a:rPr>
              <a:t>PENANGGULANGAN BENCANA, KEADAAN DARURAT DAN MENDESAK DESA</a:t>
            </a:r>
          </a:p>
        </p:txBody>
      </p:sp>
      <p:cxnSp>
        <p:nvCxnSpPr>
          <p:cNvPr id="184" name="Straight Connector 183"/>
          <p:cNvCxnSpPr/>
          <p:nvPr/>
        </p:nvCxnSpPr>
        <p:spPr>
          <a:xfrm>
            <a:off x="945358" y="1143000"/>
            <a:ext cx="72937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Arrow Connector 185"/>
          <p:cNvCxnSpPr>
            <a:stCxn id="33" idx="2"/>
          </p:cNvCxnSpPr>
          <p:nvPr/>
        </p:nvCxnSpPr>
        <p:spPr>
          <a:xfrm>
            <a:off x="4641141" y="927099"/>
            <a:ext cx="0" cy="5207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 name="Straight Arrow Connector 187"/>
          <p:cNvCxnSpPr/>
          <p:nvPr/>
        </p:nvCxnSpPr>
        <p:spPr>
          <a:xfrm>
            <a:off x="6439104" y="1143002"/>
            <a:ext cx="2" cy="27344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a:off x="8237063" y="1143001"/>
            <a:ext cx="0" cy="2758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a:off x="2697341" y="1143000"/>
            <a:ext cx="0" cy="27820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p:nvPr/>
        </p:nvCxnSpPr>
        <p:spPr>
          <a:xfrm flipH="1">
            <a:off x="943628" y="1143003"/>
            <a:ext cx="1728" cy="28058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3821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900" y="1214437"/>
            <a:ext cx="8526673" cy="5364491"/>
          </a:xfrm>
          <a:prstGeom prst="rect">
            <a:avLst/>
          </a:prstGeom>
          <a:noFill/>
          <a:ln>
            <a:solidFill>
              <a:schemeClr val="tx1"/>
            </a:solidFill>
            <a:prstDash val="lgDashDot"/>
          </a:ln>
        </p:spPr>
        <p:txBody>
          <a:bodyPr wrap="square" lIns="77669" tIns="38835" rIns="77669" bIns="38835" rtlCol="0">
            <a:spAutoFit/>
          </a:bodyPr>
          <a:lstStyle/>
          <a:p>
            <a:pPr marL="377558" indent="-298002">
              <a:spcBef>
                <a:spcPts val="510"/>
              </a:spcBef>
              <a:buFont typeface="Wingdings" pitchFamily="2" charset="2"/>
              <a:buChar char="q"/>
            </a:pPr>
            <a:r>
              <a:rPr lang="id-ID" dirty="0" smtClean="0"/>
              <a:t>Kepala Desa menugaskan Kaur dan Kasi pelaksana kegiatan anggaran sesuai</a:t>
            </a:r>
            <a:r>
              <a:rPr lang="en-US" dirty="0" smtClean="0"/>
              <a:t> </a:t>
            </a:r>
            <a:r>
              <a:rPr lang="id-ID" dirty="0" smtClean="0"/>
              <a:t>tugasnya menyusun DPA paling lama 3 (tiga) hari kerja setelah Peraturan Desa</a:t>
            </a:r>
            <a:r>
              <a:rPr lang="en-US" dirty="0" smtClean="0"/>
              <a:t> </a:t>
            </a:r>
            <a:r>
              <a:rPr lang="id-ID" dirty="0" smtClean="0"/>
              <a:t>tentang APB Desa dan Peraturan Kepala Desa tentang Penjabaran APB Desa</a:t>
            </a:r>
            <a:r>
              <a:rPr lang="en-US" dirty="0" smtClean="0"/>
              <a:t> </a:t>
            </a:r>
            <a:r>
              <a:rPr lang="id-ID" dirty="0" smtClean="0"/>
              <a:t>ditetapkan.</a:t>
            </a:r>
            <a:endParaRPr lang="en-US" dirty="0" smtClean="0"/>
          </a:p>
          <a:p>
            <a:pPr marL="377558" indent="-298002">
              <a:spcBef>
                <a:spcPts val="510"/>
              </a:spcBef>
              <a:buFont typeface="Wingdings" pitchFamily="2" charset="2"/>
              <a:buChar char="q"/>
            </a:pPr>
            <a:r>
              <a:rPr lang="id-ID" dirty="0" smtClean="0"/>
              <a:t>DPA terdiri atas:</a:t>
            </a:r>
          </a:p>
          <a:p>
            <a:pPr marL="605442" indent="-227884">
              <a:spcBef>
                <a:spcPts val="510"/>
              </a:spcBef>
              <a:buFont typeface="Wingdings" pitchFamily="2" charset="2"/>
              <a:buChar char="ü"/>
            </a:pPr>
            <a:r>
              <a:rPr lang="id-ID" dirty="0" smtClean="0"/>
              <a:t>Rencana Kegiatan dan Anggaran Desa, merinci setiap kegiatan, anggaran yang disediakan, dan</a:t>
            </a:r>
            <a:r>
              <a:rPr lang="en-US" dirty="0" smtClean="0"/>
              <a:t> </a:t>
            </a:r>
            <a:r>
              <a:rPr lang="id-ID" dirty="0" smtClean="0"/>
              <a:t>rencana penarikan dana untuk kegiatan yang telah dianggarkan.</a:t>
            </a:r>
            <a:endParaRPr lang="en-US" dirty="0" smtClean="0"/>
          </a:p>
          <a:p>
            <a:pPr marL="605442" indent="-227884">
              <a:spcBef>
                <a:spcPts val="510"/>
              </a:spcBef>
              <a:buFont typeface="Wingdings" pitchFamily="2" charset="2"/>
              <a:buChar char="ü"/>
            </a:pPr>
            <a:r>
              <a:rPr lang="id-ID" dirty="0" smtClean="0"/>
              <a:t>Rencana Kerja Kegiatan Desa, merinci lokasi, volume, biaya, sasaran, waktu pelaksanaan</a:t>
            </a:r>
            <a:r>
              <a:rPr lang="en-US" dirty="0" smtClean="0"/>
              <a:t> </a:t>
            </a:r>
            <a:r>
              <a:rPr lang="id-ID" dirty="0" smtClean="0"/>
              <a:t>kegiatan, dan pelaksana kegiatan anggaran.</a:t>
            </a:r>
            <a:endParaRPr lang="en-US" dirty="0" smtClean="0"/>
          </a:p>
          <a:p>
            <a:pPr marL="605442" indent="-227884">
              <a:spcBef>
                <a:spcPts val="510"/>
              </a:spcBef>
              <a:buFont typeface="Wingdings" pitchFamily="2" charset="2"/>
              <a:buChar char="ü"/>
            </a:pPr>
            <a:r>
              <a:rPr lang="id-ID" dirty="0" smtClean="0"/>
              <a:t>Rencana Anggaran Biaya (RAB), merinci satuan harga untuk setiap kegiatan</a:t>
            </a:r>
            <a:r>
              <a:rPr lang="en-US" dirty="0" smtClean="0"/>
              <a:t> </a:t>
            </a:r>
          </a:p>
          <a:p>
            <a:pPr marL="377558" indent="-298002">
              <a:spcBef>
                <a:spcPts val="510"/>
              </a:spcBef>
              <a:buFont typeface="Wingdings" pitchFamily="2" charset="2"/>
              <a:buChar char="q"/>
            </a:pPr>
            <a:r>
              <a:rPr lang="id-ID" dirty="0" smtClean="0"/>
              <a:t>Prosedur:</a:t>
            </a:r>
          </a:p>
          <a:p>
            <a:pPr marL="605442" indent="-227884">
              <a:spcBef>
                <a:spcPts val="510"/>
              </a:spcBef>
              <a:buFont typeface="Wingdings" pitchFamily="2" charset="2"/>
              <a:buChar char="ü"/>
            </a:pPr>
            <a:r>
              <a:rPr lang="id-ID" dirty="0" smtClean="0"/>
              <a:t>Kaur dan Kasi pelaksana kegiatan anggaran menyerahkan rancangan DPA kepada Kepala Desa</a:t>
            </a:r>
            <a:r>
              <a:rPr lang="en-US" dirty="0" smtClean="0"/>
              <a:t> </a:t>
            </a:r>
            <a:r>
              <a:rPr lang="id-ID" dirty="0" smtClean="0"/>
              <a:t>melalui Sekretaris Desa paling lama 6 (enam) hari kerja setelah penugasan sebagaimana</a:t>
            </a:r>
            <a:r>
              <a:rPr lang="en-US" dirty="0" smtClean="0"/>
              <a:t> </a:t>
            </a:r>
            <a:r>
              <a:rPr lang="id-ID" dirty="0" smtClean="0"/>
              <a:t>dimaksud pada ayat (1).</a:t>
            </a:r>
            <a:endParaRPr lang="en-US" dirty="0" smtClean="0"/>
          </a:p>
          <a:p>
            <a:pPr marL="605442" indent="-227884">
              <a:spcBef>
                <a:spcPts val="510"/>
              </a:spcBef>
              <a:buFont typeface="Wingdings" pitchFamily="2" charset="2"/>
              <a:buChar char="ü"/>
            </a:pPr>
            <a:r>
              <a:rPr lang="id-ID" dirty="0" smtClean="0"/>
              <a:t>Sekretaris Desa melakukan verifikasi rancangan DPA paling lama 15 (lima belas) hari kerja sejak</a:t>
            </a:r>
            <a:r>
              <a:rPr lang="en-US" dirty="0" smtClean="0"/>
              <a:t> </a:t>
            </a:r>
            <a:r>
              <a:rPr lang="id-ID" dirty="0" smtClean="0"/>
              <a:t>Kaur dan Kasi menyerahkan rancangan DPA.</a:t>
            </a:r>
            <a:endParaRPr lang="en-US" dirty="0" smtClean="0"/>
          </a:p>
          <a:p>
            <a:pPr marL="605442" indent="-227884">
              <a:spcBef>
                <a:spcPts val="510"/>
              </a:spcBef>
              <a:buFont typeface="Wingdings" pitchFamily="2" charset="2"/>
              <a:buChar char="ü"/>
            </a:pPr>
            <a:r>
              <a:rPr lang="id-ID" dirty="0" smtClean="0"/>
              <a:t>Kepala Desa menyutujui rancangan DPA yang telah diverifikasi oleh Sekretaris Desa</a:t>
            </a:r>
          </a:p>
          <a:p>
            <a:pPr>
              <a:spcBef>
                <a:spcPts val="510"/>
              </a:spcBef>
            </a:pPr>
            <a:endParaRPr lang="id-ID" dirty="0"/>
          </a:p>
        </p:txBody>
      </p:sp>
      <p:sp>
        <p:nvSpPr>
          <p:cNvPr id="3" name="TextBox 2">
            <a:hlinkClick r:id="rId2" action="ppaction://hlinkfile"/>
          </p:cNvPr>
          <p:cNvSpPr txBox="1"/>
          <p:nvPr/>
        </p:nvSpPr>
        <p:spPr>
          <a:xfrm>
            <a:off x="338900" y="214313"/>
            <a:ext cx="8526673" cy="817092"/>
          </a:xfrm>
          <a:prstGeom prst="rect">
            <a:avLst/>
          </a:prstGeom>
          <a:solidFill>
            <a:schemeClr val="accent3">
              <a:lumMod val="40000"/>
              <a:lumOff val="60000"/>
            </a:schemeClr>
          </a:solidFill>
          <a:ln>
            <a:solidFill>
              <a:schemeClr val="tx1"/>
            </a:solidFill>
            <a:prstDash val="sysDash"/>
          </a:ln>
        </p:spPr>
        <p:txBody>
          <a:bodyPr wrap="square" lIns="77669" tIns="38835" rIns="77669" bIns="38835" rtlCol="0">
            <a:spAutoFit/>
          </a:bodyPr>
          <a:lstStyle/>
          <a:p>
            <a:r>
              <a:rPr lang="id-ID" sz="2400" dirty="0"/>
              <a:t>DPA, Rencana Kegiatan dan Anggaran Desa, Rencana</a:t>
            </a:r>
            <a:r>
              <a:rPr lang="en-US" sz="2400" dirty="0"/>
              <a:t> </a:t>
            </a:r>
            <a:r>
              <a:rPr lang="id-ID" sz="2400" dirty="0"/>
              <a:t>Kerja Kegiatan, RAB dan RAK Des</a:t>
            </a:r>
            <a:r>
              <a:rPr lang="en-US" sz="2400" dirty="0"/>
              <a:t>a</a:t>
            </a:r>
            <a:endParaRPr lang="id-ID" sz="2400" dirty="0"/>
          </a:p>
        </p:txBody>
      </p:sp>
    </p:spTree>
    <p:extLst>
      <p:ext uri="{BB962C8B-B14F-4D97-AF65-F5344CB8AC3E}">
        <p14:creationId xmlns:p14="http://schemas.microsoft.com/office/powerpoint/2010/main" val="795055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954" y="928688"/>
            <a:ext cx="8708091"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185520" y="214313"/>
            <a:ext cx="6712487" cy="493927"/>
          </a:xfrm>
          <a:prstGeom prst="rect">
            <a:avLst/>
          </a:prstGeom>
          <a:noFill/>
        </p:spPr>
        <p:txBody>
          <a:bodyPr wrap="square" lIns="77669" tIns="38835" rIns="77669" bIns="38835" rtlCol="0">
            <a:spAutoFit/>
          </a:bodyPr>
          <a:lstStyle/>
          <a:p>
            <a:pPr algn="ctr"/>
            <a:r>
              <a:rPr lang="id-ID" sz="2700" dirty="0"/>
              <a:t>Alur Realisasi Pengeluaran Swakelola</a:t>
            </a:r>
          </a:p>
        </p:txBody>
      </p:sp>
    </p:spTree>
    <p:extLst>
      <p:ext uri="{BB962C8B-B14F-4D97-AF65-F5344CB8AC3E}">
        <p14:creationId xmlns:p14="http://schemas.microsoft.com/office/powerpoint/2010/main" val="287884271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7481" y="1000125"/>
            <a:ext cx="8768564" cy="550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7480" y="474235"/>
            <a:ext cx="8768564" cy="447760"/>
          </a:xfrm>
          <a:prstGeom prst="rect">
            <a:avLst/>
          </a:prstGeom>
          <a:noFill/>
          <a:ln>
            <a:solidFill>
              <a:schemeClr val="tx1"/>
            </a:solidFill>
            <a:prstDash val="dash"/>
          </a:ln>
        </p:spPr>
        <p:txBody>
          <a:bodyPr wrap="square" lIns="77669" tIns="38835" rIns="77669" bIns="38835" rtlCol="0">
            <a:spAutoFit/>
          </a:bodyPr>
          <a:lstStyle/>
          <a:p>
            <a:pPr algn="ctr"/>
            <a:r>
              <a:rPr lang="id-ID" sz="2400" dirty="0"/>
              <a:t>Realisasi Pertanggungjawaban Pengeluaran Swakelola</a:t>
            </a:r>
          </a:p>
        </p:txBody>
      </p:sp>
    </p:spTree>
    <p:extLst>
      <p:ext uri="{BB962C8B-B14F-4D97-AF65-F5344CB8AC3E}">
        <p14:creationId xmlns:p14="http://schemas.microsoft.com/office/powerpoint/2010/main" val="20546717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537</Words>
  <Application>Microsoft Office PowerPoint</Application>
  <PresentationFormat>On-screen Show (4:3)</PresentationFormat>
  <Paragraphs>78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KASIE KESRA</vt:lpstr>
      <vt:lpstr>tugas Kepala Seksi Kesejahteraan</vt:lpstr>
      <vt:lpstr>FUNGSI KESRA DALAM KEU DESA</vt:lpstr>
      <vt:lpstr>PERMENDAGRI NO 20 TH 2018 PASAL 7</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KAUR KESRA</dc:title>
  <dc:creator>PERSONAL</dc:creator>
  <cp:lastModifiedBy>PERSONAL</cp:lastModifiedBy>
  <cp:revision>11</cp:revision>
  <dcterms:created xsi:type="dcterms:W3CDTF">2018-10-11T03:25:18Z</dcterms:created>
  <dcterms:modified xsi:type="dcterms:W3CDTF">2018-10-24T02:43:35Z</dcterms:modified>
</cp:coreProperties>
</file>