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2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0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9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0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1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7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0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6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3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2E22-F46D-46D4-B807-72102AA1B46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E35F5-39D3-49A2-98D8-DC239EC2D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4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PENGADAAN BARANG/JASA DI DESA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9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PRINSIP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SWAKELOLA</a:t>
            </a:r>
          </a:p>
          <a:p>
            <a:r>
              <a:rPr lang="en-US" dirty="0" smtClean="0"/>
              <a:t>EFISIEN</a:t>
            </a:r>
          </a:p>
          <a:p>
            <a:r>
              <a:rPr lang="en-US" dirty="0" smtClean="0"/>
              <a:t>EFEKTIF</a:t>
            </a:r>
          </a:p>
          <a:p>
            <a:r>
              <a:rPr lang="en-US" dirty="0" smtClean="0"/>
              <a:t>TRANSPARAN</a:t>
            </a:r>
          </a:p>
          <a:p>
            <a:r>
              <a:rPr lang="en-US" dirty="0" smtClean="0"/>
              <a:t>PEMBERDAYAAN MASYARAKAT DESA</a:t>
            </a:r>
          </a:p>
          <a:p>
            <a:r>
              <a:rPr lang="en-US" dirty="0" smtClean="0"/>
              <a:t>GOTONG ROYONG</a:t>
            </a:r>
          </a:p>
          <a:p>
            <a:r>
              <a:rPr lang="en-US" dirty="0" smtClean="0"/>
              <a:t>AKUNTABEL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pasal</a:t>
            </a:r>
            <a:r>
              <a:rPr lang="en-US" dirty="0" smtClean="0"/>
              <a:t> 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SWAKELOLA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pekerjaannya</a:t>
            </a:r>
            <a:r>
              <a:rPr lang="en-US" dirty="0" smtClean="0"/>
              <a:t> </a:t>
            </a:r>
            <a:r>
              <a:rPr lang="en-US" dirty="0" err="1" smtClean="0"/>
              <a:t>direncanakan</a:t>
            </a:r>
            <a:r>
              <a:rPr lang="en-US" dirty="0" smtClean="0"/>
              <a:t>,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diawasi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pengelola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(</a:t>
            </a:r>
            <a:r>
              <a:rPr lang="en-US" dirty="0" err="1" smtClean="0"/>
              <a:t>psl</a:t>
            </a:r>
            <a:r>
              <a:rPr lang="en-US" dirty="0" smtClean="0"/>
              <a:t> 1 no 20)</a:t>
            </a:r>
          </a:p>
          <a:p>
            <a:r>
              <a:rPr lang="id-ID" dirty="0"/>
              <a:t>Pemerintah Desa dengan melibatkan masyarakat Desa dengan semangat gotong royong, memanfaatkan kearifan lokal, serta memaksimalkan penggunaan material/bahan dari wilayah setempat, untuk memperluas kesempatan kerja dan pemberdayaan masyarakat </a:t>
            </a:r>
            <a:r>
              <a:rPr lang="id-ID" dirty="0" smtClean="0"/>
              <a:t>setempat</a:t>
            </a:r>
            <a:r>
              <a:rPr lang="en-US" dirty="0" smtClean="0"/>
              <a:t> (</a:t>
            </a:r>
            <a:r>
              <a:rPr lang="en-US" dirty="0" err="1" smtClean="0"/>
              <a:t>psl</a:t>
            </a:r>
            <a:r>
              <a:rPr lang="en-US" dirty="0" smtClean="0"/>
              <a:t> 5 </a:t>
            </a:r>
            <a:r>
              <a:rPr lang="en-US" dirty="0" err="1" smtClean="0"/>
              <a:t>ayat</a:t>
            </a:r>
            <a:r>
              <a:rPr lang="en-US" dirty="0" smtClean="0"/>
              <a:t> 1 )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49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id-ID" dirty="0"/>
              <a:t>Pengadaan Barang/Jasa di Desa yang tidak dapat dilaksanakan secara swakelola baik sebagian maupun keseluruhan, dapat dilaksanakan oleh penyedia Barang/Jasa yang dianggap </a:t>
            </a:r>
            <a:r>
              <a:rPr lang="id-ID" dirty="0" smtClean="0"/>
              <a:t>mampu</a:t>
            </a:r>
            <a:r>
              <a:rPr lang="en-US" dirty="0" smtClean="0"/>
              <a:t>(</a:t>
            </a:r>
            <a:r>
              <a:rPr lang="en-US" dirty="0" err="1" smtClean="0"/>
              <a:t>psl</a:t>
            </a:r>
            <a:r>
              <a:rPr lang="en-US" dirty="0" smtClean="0"/>
              <a:t> 5 </a:t>
            </a:r>
            <a:r>
              <a:rPr lang="en-US" dirty="0" err="1" smtClean="0"/>
              <a:t>ayat</a:t>
            </a:r>
            <a:r>
              <a:rPr lang="en-US" dirty="0" smtClean="0"/>
              <a:t> 2)</a:t>
            </a:r>
          </a:p>
          <a:p>
            <a:pPr lvl="0"/>
            <a:r>
              <a:rPr lang="id-ID" dirty="0"/>
              <a:t>P</a:t>
            </a:r>
            <a:r>
              <a:rPr lang="en-US" dirty="0" err="1"/>
              <a:t>elaksanaan</a:t>
            </a:r>
            <a:r>
              <a:rPr lang="en-US" dirty="0"/>
              <a:t> </a:t>
            </a:r>
            <a:r>
              <a:rPr lang="en-US" dirty="0" err="1"/>
              <a:t>Swakelola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 smtClean="0"/>
              <a:t>swakelola</a:t>
            </a:r>
            <a:r>
              <a:rPr lang="en-US" dirty="0" smtClean="0"/>
              <a:t>(</a:t>
            </a:r>
            <a:r>
              <a:rPr lang="en-US" dirty="0" err="1" smtClean="0"/>
              <a:t>psl</a:t>
            </a:r>
            <a:r>
              <a:rPr lang="en-US" dirty="0" smtClean="0"/>
              <a:t> 11 </a:t>
            </a:r>
            <a:r>
              <a:rPr lang="en-US" dirty="0" err="1" smtClean="0"/>
              <a:t>ayat</a:t>
            </a:r>
            <a:r>
              <a:rPr lang="en-US" dirty="0" smtClean="0"/>
              <a:t> 1)</a:t>
            </a:r>
            <a:endParaRPr lang="en-US" dirty="0"/>
          </a:p>
          <a:p>
            <a:r>
              <a:rPr lang="id-ID" dirty="0"/>
              <a:t>Kebutuhan barang/jasa termasuk didalamnya bahan/material untuk mendukung kegiatan swakelola  yang tidak dapat disediakan dengan </a:t>
            </a:r>
            <a:r>
              <a:rPr lang="id-ID" dirty="0">
                <a:solidFill>
                  <a:srgbClr val="FF0000"/>
                </a:solidFill>
              </a:rPr>
              <a:t>cara swadaya</a:t>
            </a:r>
            <a:r>
              <a:rPr lang="id-ID" dirty="0"/>
              <a:t>, dilakukan oleh Penyedia Barang/Jasa yang dianggap mampu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id-ID" dirty="0"/>
              <a:t>oleh </a:t>
            </a:r>
            <a:r>
              <a:rPr lang="id-ID" dirty="0" smtClean="0"/>
              <a:t>TPK</a:t>
            </a:r>
            <a:r>
              <a:rPr lang="en-US" dirty="0" smtClean="0"/>
              <a:t> (</a:t>
            </a:r>
            <a:r>
              <a:rPr lang="en-US" dirty="0" err="1" smtClean="0"/>
              <a:t>psal</a:t>
            </a:r>
            <a:r>
              <a:rPr lang="en-US" dirty="0" smtClean="0"/>
              <a:t> 11 </a:t>
            </a:r>
            <a:r>
              <a:rPr lang="en-US" dirty="0" err="1" smtClean="0"/>
              <a:t>ayat</a:t>
            </a:r>
            <a:r>
              <a:rPr lang="en-US" dirty="0" smtClean="0"/>
              <a:t> 2)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7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KETENTUAN UMUM SWAKELOLA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Swakelola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TPK 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, </a:t>
            </a:r>
            <a:r>
              <a:rPr lang="en-US" dirty="0" err="1"/>
              <a:t>pelaksanaan</a:t>
            </a:r>
            <a:r>
              <a:rPr lang="en-US" dirty="0"/>
              <a:t>, </a:t>
            </a:r>
            <a:r>
              <a:rPr lang="en-US" dirty="0" err="1"/>
              <a:t>pengawasan</a:t>
            </a:r>
            <a:r>
              <a:rPr lang="en-US" dirty="0"/>
              <a:t>, </a:t>
            </a:r>
            <a:r>
              <a:rPr lang="en-US" dirty="0" err="1"/>
              <a:t>penyerahan</a:t>
            </a:r>
            <a:r>
              <a:rPr lang="en-US" dirty="0"/>
              <a:t>, </a:t>
            </a:r>
            <a:r>
              <a:rPr lang="en-US" dirty="0" err="1"/>
              <a:t>pelaporan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kontruksi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/</a:t>
            </a:r>
            <a:r>
              <a:rPr lang="en-US" dirty="0" err="1"/>
              <a:t>kompleks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swakelola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6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Swakelola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kontruksi</a:t>
            </a:r>
            <a:r>
              <a:rPr lang="en-US" dirty="0"/>
              <a:t>,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id-ID" dirty="0"/>
              <a:t>;</a:t>
            </a:r>
            <a:endParaRPr lang="en-US" dirty="0"/>
          </a:p>
          <a:p>
            <a:pPr lvl="0"/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; </a:t>
            </a:r>
            <a:r>
              <a:rPr lang="en-US" dirty="0" err="1"/>
              <a:t>dan</a:t>
            </a:r>
            <a:endParaRPr lang="en-US" dirty="0"/>
          </a:p>
          <a:p>
            <a:pPr lvl="0"/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(RAB).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17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Swakelola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 smtClean="0"/>
              <a:t>swakelola</a:t>
            </a:r>
            <a:endParaRPr lang="en-US" dirty="0" smtClean="0"/>
          </a:p>
          <a:p>
            <a:r>
              <a:rPr lang="id-ID" dirty="0"/>
              <a:t>Kebutuhan barang/jasa termasuk didalamnya bahan/material untuk mendukung kegiatan swakelola  yang tidak dapat disediakan dengan cara swadaya, dilakukan oleh Penyedia Barang/Jasa yang dianggap mampu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id-ID" dirty="0"/>
              <a:t>oleh </a:t>
            </a:r>
            <a:r>
              <a:rPr lang="id-ID" dirty="0" smtClean="0"/>
              <a:t>TPK</a:t>
            </a:r>
            <a:endParaRPr lang="en-US" dirty="0" smtClean="0"/>
          </a:p>
          <a:p>
            <a:r>
              <a:rPr lang="en-US" dirty="0"/>
              <a:t>TPK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memonitoring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jawabnya</a:t>
            </a:r>
            <a:r>
              <a:rPr lang="en-US" dirty="0"/>
              <a:t>, </a:t>
            </a:r>
            <a:r>
              <a:rPr lang="en-US" dirty="0" err="1"/>
              <a:t>selanju</a:t>
            </a:r>
            <a:r>
              <a:rPr lang="id-ID" dirty="0"/>
              <a:t>t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dievaluasi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 smtClean="0"/>
              <a:t>minggu</a:t>
            </a:r>
            <a:endParaRPr lang="en-US" dirty="0" smtClean="0"/>
          </a:p>
          <a:p>
            <a:r>
              <a:rPr lang="en-US" dirty="0"/>
              <a:t>TPK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mempertanggungjawabkan</a:t>
            </a:r>
            <a:r>
              <a:rPr lang="en-US" dirty="0"/>
              <a:t> </a:t>
            </a:r>
            <a:r>
              <a:rPr lang="id-ID" dirty="0"/>
              <a:t>dan membantu menyiapkan kelengkapan dokumen pertanggung jawaban </a:t>
            </a:r>
            <a:r>
              <a:rPr lang="id-ID" dirty="0" smtClean="0"/>
              <a:t>keuangan</a:t>
            </a:r>
            <a:endParaRPr lang="en-US" dirty="0" smtClean="0"/>
          </a:p>
          <a:p>
            <a:r>
              <a:rPr lang="en-US" dirty="0"/>
              <a:t>TPK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selaku</a:t>
            </a:r>
            <a:r>
              <a:rPr lang="en-US" dirty="0"/>
              <a:t> </a:t>
            </a:r>
            <a:r>
              <a:rPr lang="en-US" dirty="0" err="1"/>
              <a:t>PKPKDesa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6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UNTUK KONSTRUKSI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, TPK </a:t>
            </a:r>
            <a:r>
              <a:rPr lang="id-ID" dirty="0"/>
              <a:t>: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menunjuk</a:t>
            </a:r>
            <a:r>
              <a:rPr lang="en-US" dirty="0" smtClean="0"/>
              <a:t> </a:t>
            </a:r>
            <a:r>
              <a:rPr lang="en-US" dirty="0" err="1"/>
              <a:t>satu</a:t>
            </a:r>
            <a:r>
              <a:rPr lang="en-US" dirty="0"/>
              <a:t> orang  </a:t>
            </a:r>
            <a:r>
              <a:rPr lang="en-US" dirty="0" err="1"/>
              <a:t>penanggung</a:t>
            </a:r>
            <a:r>
              <a:rPr lang="en-US" dirty="0"/>
              <a:t>  </a:t>
            </a:r>
            <a:r>
              <a:rPr lang="en-US" dirty="0" err="1"/>
              <a:t>jawab</a:t>
            </a:r>
            <a:r>
              <a:rPr lang="en-US" dirty="0"/>
              <a:t>  </a:t>
            </a:r>
            <a:r>
              <a:rPr lang="en-US" dirty="0" err="1"/>
              <a:t>teknis</a:t>
            </a:r>
            <a:r>
              <a:rPr lang="en-US" dirty="0"/>
              <a:t>  </a:t>
            </a:r>
            <a:r>
              <a:rPr lang="en-US" dirty="0" err="1"/>
              <a:t>pelaksanaan</a:t>
            </a:r>
            <a:r>
              <a:rPr lang="en-US" dirty="0"/>
              <a:t> 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anggota</a:t>
            </a:r>
            <a:r>
              <a:rPr lang="en-US" dirty="0"/>
              <a:t> TPK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/</a:t>
            </a:r>
            <a:r>
              <a:rPr lang="en-US" dirty="0" err="1"/>
              <a:t>pekerjaan</a:t>
            </a:r>
            <a:r>
              <a:rPr lang="en-US" dirty="0"/>
              <a:t>;</a:t>
            </a:r>
            <a:endParaRPr lang="en-US" sz="2400" dirty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dibantu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personil</a:t>
            </a:r>
            <a:r>
              <a:rPr lang="en-US" dirty="0"/>
              <a:t> yang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 </a:t>
            </a:r>
            <a:r>
              <a:rPr lang="en-US" dirty="0" err="1"/>
              <a:t>terkait</a:t>
            </a:r>
            <a:r>
              <a:rPr lang="en-US" dirty="0"/>
              <a:t>;</a:t>
            </a:r>
            <a:r>
              <a:rPr lang="id-ID" dirty="0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endParaRPr lang="en-US" sz="2800" dirty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dibantu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(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tukang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mandor</a:t>
            </a:r>
            <a:r>
              <a:rPr lang="en-US" dirty="0"/>
              <a:t>).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3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UNTUK KONSTRUKSI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kelancaran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Swakelola</a:t>
            </a:r>
            <a:r>
              <a:rPr lang="id-ID" dirty="0"/>
              <a:t> yang bernilai diatas Rp25.000.000,00 (dua puluh lima juta rupiah)</a:t>
            </a:r>
            <a:r>
              <a:rPr lang="en-US" dirty="0"/>
              <a:t>, TPK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pencairan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PKPK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id-ID" dirty="0"/>
              <a:t>dua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kesatu</a:t>
            </a:r>
            <a:r>
              <a:rPr lang="en-US" dirty="0"/>
              <a:t> </a:t>
            </a:r>
            <a:r>
              <a:rPr lang="en-US" dirty="0" err="1"/>
              <a:t>senilai</a:t>
            </a:r>
            <a:r>
              <a:rPr lang="en-US" dirty="0"/>
              <a:t> 60% (</a:t>
            </a:r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persen</a:t>
            </a:r>
            <a:r>
              <a:rPr lang="en-US" dirty="0"/>
              <a:t>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dimuka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membiayai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senilai</a:t>
            </a:r>
            <a:r>
              <a:rPr lang="en-US" dirty="0"/>
              <a:t> </a:t>
            </a:r>
            <a:r>
              <a:rPr lang="id-ID" dirty="0"/>
              <a:t>4</a:t>
            </a:r>
            <a:r>
              <a:rPr lang="en-US" dirty="0"/>
              <a:t>0% (</a:t>
            </a:r>
            <a:r>
              <a:rPr lang="id-ID" dirty="0"/>
              <a:t>empat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persen</a:t>
            </a:r>
            <a:r>
              <a:rPr lang="en-US" dirty="0"/>
              <a:t>) </a:t>
            </a:r>
            <a:r>
              <a:rPr lang="en-US" dirty="0" err="1"/>
              <a:t>setelah</a:t>
            </a:r>
            <a:r>
              <a:rPr lang="en-US" dirty="0"/>
              <a:t> TPK </a:t>
            </a:r>
            <a:r>
              <a:rPr lang="en-US" dirty="0" err="1"/>
              <a:t>mempertanggungjawabkan</a:t>
            </a:r>
            <a:r>
              <a:rPr lang="en-US" dirty="0"/>
              <a:t> 100% (</a:t>
            </a:r>
            <a:r>
              <a:rPr lang="en-US" dirty="0" err="1"/>
              <a:t>seratus</a:t>
            </a:r>
            <a:r>
              <a:rPr lang="en-US" dirty="0"/>
              <a:t> </a:t>
            </a:r>
            <a:r>
              <a:rPr lang="en-US" dirty="0" err="1"/>
              <a:t>persen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dipergunakan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8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475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PENGADAAN BARANG/JASA DI DESA </vt:lpstr>
      <vt:lpstr>PRINSIP </vt:lpstr>
      <vt:lpstr>SWAKELOLA</vt:lpstr>
      <vt:lpstr>PowerPoint Presentation</vt:lpstr>
      <vt:lpstr>KETENTUAN UMUM SWAKELOLA</vt:lpstr>
      <vt:lpstr>Rencana Pelaksanaan </vt:lpstr>
      <vt:lpstr>Pelaksanaan Swakelola</vt:lpstr>
      <vt:lpstr>UNTUK KONSTRUKSI</vt:lpstr>
      <vt:lpstr>UNTUK KONSTRUKSI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PENGADAAN BARANG/JASA DI DESA</dc:title>
  <dc:creator>user</dc:creator>
  <cp:lastModifiedBy>PERSONAL</cp:lastModifiedBy>
  <cp:revision>24</cp:revision>
  <dcterms:created xsi:type="dcterms:W3CDTF">2017-09-27T02:22:33Z</dcterms:created>
  <dcterms:modified xsi:type="dcterms:W3CDTF">2018-10-23T07:55:26Z</dcterms:modified>
</cp:coreProperties>
</file>